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3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8" r:id="rId20"/>
    <p:sldId id="276" r:id="rId21"/>
    <p:sldId id="277" r:id="rId22"/>
    <p:sldId id="281" r:id="rId2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献身体，当活祭，这样事奉才合理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02335" y="564515"/>
            <a:ext cx="733933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12:2 不要模仿这世代，反要借着心思的更新而变化，叫你们验证何为神那美好、可喜悦、并纯全的旨意。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12:3 我借着所赐给我的恩典，对你们各人说，不要看自己过于所当看的，乃要照着神所分给各人信心的度量，看得清明适度。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2335" y="2715260"/>
            <a:ext cx="79502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变化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2805" y="3291205"/>
            <a:ext cx="7339965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变化是神工作内在、新陈代谢的过程，为将神的生命和性情，扩展到我们全人，特别到我们的魂里面，将基督和祂的丰富，带进我们全人各部分，作我们新的元素，而把我们老旧、天然的元素逐渐排除。结果，我们就变化成祂的形像，就是模成神长子的形像，作祂的许多弟兄，适合祂身体的建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5185" y="838835"/>
            <a:ext cx="733933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12:2 不要模仿这世代，反要借着心思的更新而变化，叫你们验证何为神那美好、可喜悦、并纯全的旨意。 </a:t>
            </a:r>
          </a:p>
          <a:p>
            <a:endParaRPr lang="zh-CN" altLang="en-US" sz="20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5185" y="3279775"/>
            <a:ext cx="79502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旨意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5185" y="1823720"/>
            <a:ext cx="795020" cy="4972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验证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46250" y="1823720"/>
            <a:ext cx="643826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即察看并分辨。基于身体的奉献，与心思的变化，我们会察看、分辨并验证，神的旨意乃是要为基督得着一个身体，作祂的丰满和彰显。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46250" y="3279775"/>
            <a:ext cx="643763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本章，神的旨意是要我们这些在前十一章里，蒙神拣选、呼召、救赎、称义、圣别、并模成以得荣的人，互相作肢体，而过基督身体的生活。基督的身体，是神圣启示的顶点。这身体的生活，乃是我们献上身体、更新心思、以及前面各章里，生命一切实行的结果和目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340" y="2534920"/>
            <a:ext cx="735584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度量，</a:t>
            </a:r>
            <a:r>
              <a:rPr lang="zh-CN" altLang="en-US" sz="2400" b="1"/>
              <a:t>直译，想。意即估量。要有正当的召会生活，首先要拆毁的，就是对自己的高估，叫我们能看得清明适度。这要让基督的生命吞灭我们里面一切消极的元素，使我们的心思得以更新，照着神分给我们的信心，就是神传输到我们里面祂的元素，估量自己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5340" y="768985"/>
            <a:ext cx="73552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12:3 我借着所赐给我的恩典，对你们各人说，不要看自己过于所当看的，乃要照着神所分给各人信心的度量，看得清明适度。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5170" y="313690"/>
            <a:ext cx="2638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</a:rPr>
              <a:t>借着运用恩赐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5170" y="829310"/>
            <a:ext cx="769302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12:4 正如我们一个身体上有好些肢体，但肢体不都有一样的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功用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12:5 我们这许多人，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在基督里是一个身体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，并且各个互相作肢体，也是如此。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5170" y="1962150"/>
            <a:ext cx="76930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功用是为着基督身体的事奉。（1。）这需要生命，就是为着神圣彰显的神圣生命。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5170" y="2790190"/>
            <a:ext cx="769302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我们在基督里是一个身体，与祂有生机的联结，使我们在生命里与祂是一，也与祂身体所有的肢体是一。祂的身体，不是一个组织或社团，乃是一个生机体，是我们和祂在生命里的联结所产生的。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3900" y="3926205"/>
            <a:ext cx="76942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救恩的目的，是要在千万圣徒里面，得着基督的繁殖，使他们成为祂身体的肢体，不是成为分开而完整的个别单位，乃是成为活的，有功用的，配搭一起，整体的许多部分。这许多部分虽然有不同的功用，却不是彼此分离的，乃是“各个互相作肢体。”每个肢体都在生机上，联于所有别的肢体，每一肢体也都需要所有其他肢体的功用。所有的肢体，必须配搭一起，实行本章所启示的身体生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7385" y="354330"/>
            <a:ext cx="761873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12:6 照着所赐给我们的恩典，我们得了不同的恩赐：或申言，就当照着信心的程度申言；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12:7 或服事，就当忠于服事；或作教导的，就当忠于教导；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12:8 或作劝勉的，就当忠于劝勉；分授的，就当单纯；带领的，就当殷勤；怜悯人的，就当甘心乐意。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7385" y="2292350"/>
            <a:ext cx="761936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恩赐乃是照着所赐给我们的恩典而得的，是我们经历基督恩典的结果。这恩典乃是神在基督里，作神圣的素质，进到我们里面作生命，成了我们的享受。这恩典进到我们里面的时候，也带来属灵技能与才干的元素，随着生命在我们里面的增长，发展成为生命的恩赐，使我们可以在基督的身体里尽功用事奉神。这里生命的恩赐，不同于弗四8所说的恩赐，那是指有恩赐的人，由基督升天的时候，为着祂身体的建造，所赐给祂身体的。这生命的恩赐，也不同于林前十二与十四所说到的神奇恩赐。这生命的恩赐，是藉着生命的长大，和2节所说在生命中的变化，从林前一7所说内在、初期的恩赐发展出来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6915" y="478155"/>
            <a:ext cx="753427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12:6 照着所赐给我们的恩典，我们得了不同的恩赐：或申言，就当照着信心的程度申言；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12:7 或服事，就当忠于服事；或作教导的，就当忠于教导；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12:8 或作劝勉的，就当忠于劝勉；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1505" y="199453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申言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1505" y="27260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服事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1505" y="34582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作教导的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1505" y="41922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作劝勉的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171065" y="1877695"/>
            <a:ext cx="608012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申言乃是在神直接的启示下，为神说话，并说出神。在申言里，有时也有预言，但并非这里所说申言的主要方面。申言带进神的启示，为着建造召会，就是基督的身体。</a:t>
            </a:r>
          </a:p>
          <a:p>
            <a:r>
              <a:rPr lang="zh-CN" altLang="en-US" sz="2400" b="1"/>
              <a:t>申言、教导和劝勉，三者是彼此关联、互相配合的。申言者讲说他从神直接的启示所领受的；教导的并没有直接的启示，乃是根据申言者所说的教导人；劝勉的乃是照着神启示下直接的话，并照着这启示的话而有的教导劝勉人。这三种说话都是为着建造身体，将生命的供应，供应给众圣徒，使他们可以藉着神的话，生长在一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634365" y="203835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分授的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4365" y="309562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带领的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365" y="4335145"/>
            <a:ext cx="1409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怜悯人的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075815" y="3095625"/>
            <a:ext cx="60966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指召会中带领的弟兄们。带领者所需要的头一个品质，乃是殷勤。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075815" y="4150360"/>
            <a:ext cx="60972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借着同情与帮助而怜悯人。这不是天然的慷慨，乃是借着变化而形成的品质。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075815" y="2038350"/>
            <a:ext cx="60966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指分授以供应召会中的缺乏者，并顾到召会实际需要的人。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81355" y="848360"/>
            <a:ext cx="77812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12:8 或作劝勉的，就当忠于劝勉；分授的，就当单纯；带领的，就当殷勤；怜悯人的，就当甘心乐意。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9635" y="579755"/>
            <a:ext cx="51581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借着活出最高美德的生活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9635" y="1149350"/>
            <a:ext cx="7322820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9</a:t>
            </a:r>
            <a:r>
              <a:rPr lang="zh-CN" altLang="en-US" sz="2400" b="1"/>
              <a:t>～21节与十三章，给我们看见正常的基督徒生活。这是实行召会生活所必需的基础，且与召会生活相配。这生活是从五方面描述的：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(一)对别人；（9～10，13，15～16）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(二)对神；（11）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(三)对自己；（12）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(四)对逼迫者与仇敌；（14，17～21）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(五)一般的，在众人面前。（17）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这种对五方面都完全并正确的生活，乃是品质超越、结果绝佳的。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36650" y="1009650"/>
            <a:ext cx="70288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12:9 爱，恶要厌弃，善要贴近。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12:10 爱弟兄，要彼此亲热；恭敬人，要互相争先。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36650" y="1839595"/>
            <a:ext cx="3840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爱不可假冒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37920" y="2544445"/>
            <a:ext cx="71342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12:13 在圣徒缺乏上要有交通，待客要追寻机会。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37920" y="3172460"/>
            <a:ext cx="713486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这是按照我们的能力，乐意顾念圣徒的缺乏。这种物质上的顾念，使徒称为交通，就是使主生命的恩典，能随着物质的分享，在基督身体的肢体中间得以流通、传输。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37920" y="4878070"/>
            <a:ext cx="71342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12:15 与喜乐的人要同乐，与哀哭的人要同哭。</a:t>
            </a:r>
          </a:p>
          <a:p>
            <a:pPr lvl="0" algn="l">
              <a:buClrTx/>
              <a:buSzTx/>
              <a:buFontTx/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12:16 要彼此思念相同的事，不要思念高傲的事，倒要俯就卑微的人，不要自以为精明。 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37920" y="415290"/>
            <a:ext cx="28301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对别人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6490" y="3382645"/>
            <a:ext cx="70288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12:12 在指望中要喜乐，在患难中要忍耐，在祷告上要坚定持续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6490" y="1376045"/>
            <a:ext cx="70288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12:11 殷勤不可懒惰，要灵里火热，常常服事主。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26490" y="18364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灵里火热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26490" y="42983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n-ea"/>
                <a:cs typeface="仿宋" panose="02010609060101010101" charset="-122"/>
                <a:sym typeface="+mn-ea"/>
              </a:rPr>
              <a:t>喜乐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66695" y="42983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n-ea"/>
                <a:cs typeface="仿宋" panose="02010609060101010101" charset="-122"/>
                <a:sym typeface="+mn-ea"/>
              </a:rPr>
              <a:t>忍耐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05375" y="4298315"/>
            <a:ext cx="1186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+mn-ea"/>
                <a:cs typeface="仿宋" panose="02010609060101010101" charset="-122"/>
                <a:sym typeface="+mn-ea"/>
              </a:rPr>
              <a:t>祷告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26490" y="915670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对神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26490" y="2922270"/>
            <a:ext cx="11010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对自己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3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96010" y="939165"/>
            <a:ext cx="695198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12:1 所以弟兄们，我借着神的怜恤劝你们，将身体献上，当作圣别并讨神喜悦的活祭，这是你们合理的事奉。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96010" y="2435225"/>
            <a:ext cx="695198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12:2 不要模仿这世代，反要借着心思的更新而变化，叫你们验证何为神那美好、可喜悦、并纯全的旨意。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96010" y="3504565"/>
            <a:ext cx="676338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12:11 殷勤不可懒惰，要灵里火热，常常服事主。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64870" y="1129665"/>
            <a:ext cx="74383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12:14 逼迫你们的，要为他们祝福；只要祝福，不可咒诅。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12:17 不要以恶报恶，要准备在众人面前作善美的事。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4870" y="2328545"/>
            <a:ext cx="728980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12:18 若是可能，总要尽力与众人和睦。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12:19 亲爱的，不要为自己伸冤，宁可给神的忿怒留地步，因为经上记着：“主说，伸冤在我，我必报应。”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12:20 反而“你的仇敌若饿了，就给他吃，若渴了，就给他喝，因为你这样行，就是把炭火堆在他的头上。”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12:21 你不可为恶所胜，反要以善胜恶。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4870" y="46228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对逼迫者与仇敌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6625" y="5566410"/>
            <a:ext cx="2113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+mn-ea"/>
                <a:cs typeface="仿宋" panose="02010609060101010101" charset="-122"/>
                <a:sym typeface="+mn-ea"/>
              </a:rPr>
              <a:t>祝福逼迫者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17875" y="5566410"/>
            <a:ext cx="21132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+mn-ea"/>
                <a:cs typeface="仿宋" panose="02010609060101010101" charset="-122"/>
                <a:sym typeface="+mn-ea"/>
              </a:rPr>
              <a:t>不以恶报恶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66080" y="5566410"/>
            <a:ext cx="30156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+mn-ea"/>
              </a:rPr>
              <a:t>给神的忿怒留地步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05815" y="1797050"/>
            <a:ext cx="7532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12:17 不要以恶报恶，要准备在众人面前作善美的事。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5815" y="2575560"/>
            <a:ext cx="73564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我们不仅生活在神面前，也生活在人面前，所以需要在众人面前为着善美的事，预先有准备。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5815" y="1120140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一般的，在众人面前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0945" y="999490"/>
            <a:ext cx="639254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变化　十二1～十五13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 在实行身体的生活上　十二1～21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</a:t>
            </a:r>
            <a:r>
              <a:rPr lang="en-US" altLang="zh-CN" sz="2400" b="1" dirty="0"/>
              <a:t>1</a:t>
            </a:r>
            <a:r>
              <a:rPr lang="zh-CN" altLang="en-US" sz="2400" b="1" dirty="0"/>
              <a:t>）借着献上身体　1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</a:t>
            </a:r>
            <a:r>
              <a:rPr lang="en-US" altLang="zh-CN" sz="2400" b="1" dirty="0"/>
              <a:t>2</a:t>
            </a:r>
            <a:r>
              <a:rPr lang="zh-CN" altLang="en-US" sz="2400" b="1" dirty="0"/>
              <a:t>）借着更新心思　2～3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（3）借着运用恩赐　4～8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（4）借着活出最高美德的生活　9～21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9950" y="746760"/>
            <a:ext cx="7263765" cy="4407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书在详述神拣选的插语之后，接着八章，继续说出神在基督里完整救恩的后半，就是那些蒙了并得享神完整救恩前半的人，互相作肢体，成为基督的身体，（5，）而在地上的各地方（如十六章所列举者），过基督身体的生活，以彰显基督，使经过过程的三一神，在其中得着彰显，如本段五章圣言，从这生活的各方面所指导的。一至八章所启示神完整救恩的前半，乃是神达到祂目的的手续；十二至十六章所启示神完整救恩的后半，乃是神完整救恩的目的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0945" y="999490"/>
            <a:ext cx="639254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变化　十二1～十五13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 在实行身体的生活上　十二1～21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</a:t>
            </a:r>
            <a:r>
              <a:rPr lang="en-US" altLang="zh-CN" sz="2400" b="1" dirty="0"/>
              <a:t>1</a:t>
            </a:r>
            <a:r>
              <a:rPr lang="zh-CN" altLang="en-US" sz="2400" b="1" dirty="0"/>
              <a:t>）借着献上身体　1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</a:t>
            </a:r>
            <a:r>
              <a:rPr lang="en-US" altLang="zh-CN" sz="2400" b="1" dirty="0"/>
              <a:t>2</a:t>
            </a:r>
            <a:r>
              <a:rPr lang="zh-CN" altLang="en-US" sz="2400" b="1" dirty="0"/>
              <a:t>）借着更新心思　2～3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（3）借着运用恩赐　4～8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（4）借着活出最高美德的生活　9～21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3095" y="462280"/>
            <a:ext cx="2233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借着献上身体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8495" y="1030605"/>
            <a:ext cx="76923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12:1 所以弟兄们，我借着神的怜恤劝你们，将身体献上，当作圣别并讨神喜悦的活祭，这是你们合理的事奉。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8495" y="2000250"/>
            <a:ext cx="15563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神的怜恤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8495" y="2460625"/>
            <a:ext cx="769239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里的怜恤，原文是复数。神对我们有多种的怜恤，显于拣选、呼召、拯救，以及将我们带进祂的生命，得享祂的丰富，成为祂的彰显。使徒以神这许多的怜恤为借借，为动力，劝我们将身体献给神，以完成祂的定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8495" y="4225925"/>
            <a:ext cx="18954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将身体献上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8495" y="4686300"/>
            <a:ext cx="75291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要实现召会，就是基督身体的生活，需要我们的全人。因此，本章说到我们的身体，我们的魂，以及我们的灵。为着基督的身体，我们的身体必须献给神。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89635" y="513080"/>
            <a:ext cx="733742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12:1 所以弟兄们，我借着神的怜恤劝你们，将身体献上，当作圣别并讨神喜悦的活祭，这是你们合理的事奉。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89635" y="1414780"/>
            <a:ext cx="70993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活祭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9635" y="1844675"/>
            <a:ext cx="733742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六章是为着争战与事奉献上我们的肢体作义的兵器。但在本章，乃是为着召会的生活将我们的身体献上当作活祭。这祭是活的，因为是复活而有生命的，不像旧约的祭是杀死的。这祭也是圣别的，因为在地位上，是基督的血，从世界和一切凡俗的人事物，分别出来归与神的；并且在性质上，也是圣灵用神的生命，和神圣别的性情，将天然的生命和旧造，为着神的满足，圣别而变化的，所以能讨神喜悦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原文，身体是复数，祭是单数。这表明我们所献上的，乃是许多身体，但我们所献成的，却是惟一的祭，这含示我们众人在基督身体里的事奉，不该是许多分开、各不相干、个别的事奉；我们一切的事奉，该是一个整体的事奉，且该是独一无二的，因为是基督一个身体的事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89635" y="446405"/>
            <a:ext cx="733234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12:1 所以弟兄们，我借着神的怜恤劝你们，将身体献上，当作圣别并讨神喜悦的活祭，这是你们合理的事奉。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89635" y="3421380"/>
            <a:ext cx="733361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意在敬拜中事奉神。见一9注2。在本章以前，除了使徒以外，没有提到信徒也有这样的事奉。这表明信徒的事奉乃是前面各章所描述之生命长大的结果，而且这事奉必须在召会─身体里，正如出埃及记与利未记中的预表，所描述的祭司体系对神的事奉，是在会幕建造以后才建立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9635" y="1866265"/>
            <a:ext cx="116141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合理的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28875" y="1866265"/>
            <a:ext cx="570992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或，聪慧的，合逻辑的，合理性的，合最高理智的。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9635" y="2922905"/>
            <a:ext cx="83820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事奉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02335" y="374015"/>
            <a:ext cx="739584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12:2 不要模仿这世代，反要借着心思的更新而变化，叫你们验证何为神那美好、可喜悦、并纯全的旨意。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12:3 我借着所赐给我的恩典，对你们各人说，不要看自己过于所当看的，乃要照着神所分给各人信心的度量，看得清明适度。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2335" y="1982470"/>
            <a:ext cx="172656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心思的更新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2335" y="2554605"/>
            <a:ext cx="7396480" cy="33381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将身体献上以后，还需要心思的更新。这心思的更新，是我们魂变化的基础，是我们的心思置于灵的结果。我们的心思是我们魂主要的部分，我们的心思既被更新，与心思同作魂其他部分的意志与情感，也自然随着更新。更新的意思是有新的素质加到我们里面，因而产生新陈代谢的变化，使我们适合基督身体的建造，就是召会生活的实行。十二至十六章内一切的美德及得胜，也都是这变化的结果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0740" y="332105"/>
            <a:ext cx="174307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  <a:sym typeface="+mn-ea"/>
              </a:rPr>
              <a:t>借着更新心思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0740" y="749935"/>
            <a:ext cx="746315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12:2 不要模仿这世代，反要借着心思的更新而变化，叫你们验证何为神那美好、可喜悦、并纯全的旨意。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12:3 我借着所赐给我的恩典，对你们各人说，不要看自己过于所当看的，乃要照着神所分给各人信心的度量，看得清明适度。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5500" y="2591435"/>
            <a:ext cx="746379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意即不要被这世代同化，使我们这些从世界被圣别归神的人，又变成和这世代同形状，而不顾主灵借着神的生命和祂圣别的性情，在我们里面运行、工作，用神在我们里面的素质，将我们模成主荣耀形像的变化。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0895" y="2138045"/>
            <a:ext cx="20027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sym typeface="+mn-ea"/>
              </a:rPr>
              <a:t>不要模仿这世代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0740" y="4036695"/>
            <a:ext cx="7493000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世代是指世界现今、实际的部分，就是我们所接触并活在其中的。世界，撒但邪恶的系统，乃是神以外一切人事物的组合，包括世俗的事物，也包括宗教的事物，如加六14所说的世界，乃是保罗时代的宗教世界。这撒但的世界，乃是由许多不同的世代所组成的，每一世代各有其特殊的形态、特征、时尚、流行与潮流。我们若不弃绝现今显在我们跟前的世代，就不能弃绝世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3218</Words>
  <Application>Microsoft Office PowerPoint</Application>
  <PresentationFormat>全屏显示(4:3)</PresentationFormat>
  <Paragraphs>118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3" baseType="lpstr">
      <vt:lpstr>方正姚体</vt:lpstr>
      <vt:lpstr>仿宋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9</cp:revision>
  <dcterms:created xsi:type="dcterms:W3CDTF">2020-04-25T15:05:00Z</dcterms:created>
  <dcterms:modified xsi:type="dcterms:W3CDTF">2020-07-29T23:26:57Z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