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71" r:id="rId11"/>
    <p:sldId id="272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照所行，得报应，不在字句在于灵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724025" y="136588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有外面的名称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24025" y="2035810"/>
            <a:ext cx="50044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仅仅在外面的知识上认识神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24025" y="2702560"/>
            <a:ext cx="50044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外面有圣经，却迷信或僵化地应用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24025" y="3364865"/>
            <a:ext cx="45339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持守外面的字句形式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724025" y="4033520"/>
            <a:ext cx="45339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缺少灵中内里的实际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724025" y="4695825"/>
            <a:ext cx="45339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行恶像非宗教徒一样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525905" y="656590"/>
            <a:ext cx="1960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宗教的虚空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6290" y="3799205"/>
            <a:ext cx="768921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我们看见宗教算不得什么，宗教乃是虚空。所以，我们必须离开宗教，与它无分无关；我们需要三一神活的人位。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6290" y="666750"/>
            <a:ext cx="7687945" cy="3230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虽然我们都得救了，但我们仍需要认识邪恶的根源，以及受约束脱离邪恶的路。我们需要借着神的创造认识祂，并以公义持守祂的真理。我们需要照着我们的本性行动，留意我们良心的声音，并顾到我们里面正确的思想。我们若实行这一切事，就会受到保护脱离每一种邪恶。</a:t>
            </a:r>
          </a:p>
          <a:p>
            <a:endParaRPr lang="zh-CN" altLang="en-US" sz="24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23620" y="3267075"/>
            <a:ext cx="7118350" cy="19575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2:29 惟有在内里作的，才是犹太人；割礼也是心里的，在于灵，不在于字句。这人的称赞，不是从人来的，乃是从神来的。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3620" y="823595"/>
            <a:ext cx="7599172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2:2 我们知道行这样事的人，神必按真理审判他。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23620" y="1769745"/>
            <a:ext cx="7118350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2:7 凡恒心行善，寻求荣耀、尊贵和不朽坏的，就以永远的生命报应他们；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28749" y="2726690"/>
            <a:ext cx="5579811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专一的</a:t>
            </a:r>
            <a:r>
              <a:rPr lang="en-US" altLang="zh-CN" sz="2800" b="1"/>
              <a:t>——</a:t>
            </a:r>
            <a:r>
              <a:rPr lang="zh-CN" altLang="en-US" sz="2800" b="1"/>
              <a:t>对自义者　二1～16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28750" y="3646805"/>
            <a:ext cx="5751624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特别的</a:t>
            </a:r>
            <a:r>
              <a:rPr lang="en-US" altLang="zh-CN" sz="2800" b="1"/>
              <a:t>——</a:t>
            </a:r>
            <a:r>
              <a:rPr lang="zh-CN" altLang="en-US" sz="2800" b="1"/>
              <a:t>对宗教徒　二17～三8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89024" y="914400"/>
            <a:ext cx="4044409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定罪</a:t>
            </a:r>
            <a:r>
              <a:rPr lang="zh-CN" altLang="en-US" sz="2800"/>
              <a:t>　一18～三20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28750" y="1820545"/>
            <a:ext cx="4825746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一般的</a:t>
            </a:r>
            <a:r>
              <a:rPr lang="en-US" altLang="zh-CN" sz="2800" b="1"/>
              <a:t>——</a:t>
            </a:r>
            <a:r>
              <a:rPr lang="zh-CN" altLang="en-US" sz="2800" b="1"/>
              <a:t>对人类　一18～32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00505" y="1783080"/>
            <a:ext cx="66768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定义：审判、定罪别人，称许自己的人。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31620" y="2454910"/>
            <a:ext cx="1266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表现：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065655" y="3145155"/>
            <a:ext cx="6138219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ym typeface="+mn-ea"/>
              </a:rPr>
              <a:t>审判别人，自己也行同样的事。（</a:t>
            </a:r>
            <a:r>
              <a:rPr lang="en-US" altLang="zh-CN" sz="2800" b="1">
                <a:sym typeface="+mn-ea"/>
              </a:rPr>
              <a:t>1</a:t>
            </a:r>
            <a:r>
              <a:rPr lang="zh-CN" altLang="en-US" sz="2800" b="1">
                <a:sym typeface="+mn-ea"/>
              </a:rPr>
              <a:t>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65655" y="3926840"/>
            <a:ext cx="6498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藐视神丰富的恩慈、宽容与恒忍。（</a:t>
            </a:r>
            <a:r>
              <a:rPr lang="en-US" altLang="zh-CN" sz="2800" b="1"/>
              <a:t>4</a:t>
            </a:r>
            <a:r>
              <a:rPr lang="zh-CN" altLang="en-US" sz="2800" b="1"/>
              <a:t>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35810" y="4709160"/>
            <a:ext cx="4695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放任刚硬不悔改的心。（</a:t>
            </a:r>
            <a:r>
              <a:rPr lang="en-US" altLang="zh-CN" sz="2800" b="1"/>
              <a:t>5</a:t>
            </a:r>
            <a:r>
              <a:rPr lang="zh-CN" altLang="en-US" sz="2800" b="1"/>
              <a:t>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31620" y="855980"/>
            <a:ext cx="3057247" cy="5847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对自义者的定罪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0400" y="876300"/>
            <a:ext cx="80003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/>
              <a:t>神必按</a:t>
            </a:r>
            <a:r>
              <a:rPr lang="zh-CN" altLang="en-US" sz="2400" b="1">
                <a:solidFill>
                  <a:srgbClr val="FF0000"/>
                </a:solidFill>
              </a:rPr>
              <a:t>真理</a:t>
            </a:r>
            <a:r>
              <a:rPr lang="zh-CN" altLang="en-US" sz="2400" b="1"/>
              <a:t>审判他（</a:t>
            </a:r>
            <a:r>
              <a:rPr lang="en-US" altLang="zh-CN" sz="2400" b="1"/>
              <a:t>2</a:t>
            </a:r>
            <a:r>
              <a:rPr lang="zh-CN" altLang="en-US" sz="2400" b="1"/>
              <a:t>），必照各人的</a:t>
            </a:r>
            <a:r>
              <a:rPr lang="zh-CN" altLang="en-US" sz="2400" b="1">
                <a:solidFill>
                  <a:srgbClr val="FF0000"/>
                </a:solidFill>
              </a:rPr>
              <a:t>行为</a:t>
            </a:r>
            <a:r>
              <a:rPr lang="zh-CN" altLang="en-US" sz="2400" b="1"/>
              <a:t>报应各人</a:t>
            </a:r>
            <a:r>
              <a:rPr lang="zh-CN" altLang="en-US" sz="2400" b="1">
                <a:sym typeface="+mn-ea"/>
              </a:rPr>
              <a:t>（</a:t>
            </a:r>
            <a:r>
              <a:rPr lang="en-US" altLang="zh-CN" sz="2400" b="1">
                <a:sym typeface="+mn-ea"/>
              </a:rPr>
              <a:t>6</a:t>
            </a:r>
            <a:r>
              <a:rPr lang="zh-CN" altLang="en-US" sz="2400" b="1">
                <a:sym typeface="+mn-ea"/>
              </a:rPr>
              <a:t>）。</a:t>
            </a:r>
            <a:endParaRPr lang="zh-CN" altLang="en-US" sz="2400" b="1"/>
          </a:p>
        </p:txBody>
      </p:sp>
      <p:graphicFrame>
        <p:nvGraphicFramePr>
          <p:cNvPr id="3" name="表格 2"/>
          <p:cNvGraphicFramePr/>
          <p:nvPr/>
        </p:nvGraphicFramePr>
        <p:xfrm>
          <a:off x="728980" y="3702685"/>
          <a:ext cx="7493635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0695"/>
                <a:gridCol w="3202940"/>
              </a:tblGrid>
              <a:tr h="4572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真     理（行为）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审    判（报应）</a:t>
                      </a:r>
                    </a:p>
                  </a:txBody>
                  <a:tcPr/>
                </a:tc>
              </a:tr>
              <a:tr h="8039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恒心行善，寻求荣耀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2000" b="1"/>
                        <a:t>（行善的人</a:t>
                      </a:r>
                      <a:r>
                        <a:rPr lang="en-US" altLang="zh-CN" sz="2000" b="1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永远的生命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2000" b="1"/>
                        <a:t>（荣耀、尊贵与平安）</a:t>
                      </a:r>
                    </a:p>
                  </a:txBody>
                  <a:tcPr anchor="ctr"/>
                </a:tc>
              </a:tr>
              <a:tr h="9931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私图好争、不信从真理，反信从不义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2000" b="1"/>
                        <a:t>（作恶的人）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000" b="1"/>
                        <a:t>忿怒、恼恨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2000" b="1"/>
                        <a:t>（患难、困苦）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660400" y="1414780"/>
            <a:ext cx="7822565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乃指借受造之物和圣经所启示关于神、宇宙、人、人与神的关系、人与人彼此的关系、以及人对神的责任等等的实际；也指人真实的情况与光景；也可能是下文所题神审判人的条件，（6～15，）神要按这些条件执行祂公义的审判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8980" y="220345"/>
            <a:ext cx="2316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神审判的原则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2800" y="756285"/>
            <a:ext cx="25520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神并不偏待人。</a:t>
            </a:r>
          </a:p>
        </p:txBody>
      </p:sp>
      <p:graphicFrame>
        <p:nvGraphicFramePr>
          <p:cNvPr id="3" name="表格 2"/>
          <p:cNvGraphicFramePr/>
          <p:nvPr/>
        </p:nvGraphicFramePr>
        <p:xfrm>
          <a:off x="812800" y="1614805"/>
          <a:ext cx="702437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02965"/>
                <a:gridCol w="3621405"/>
              </a:tblGrid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在律法以外犯罪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在律法以外灭亡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在律法以下犯罪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按律法受审判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表格 3"/>
          <p:cNvGraphicFramePr/>
          <p:nvPr/>
        </p:nvGraphicFramePr>
        <p:xfrm>
          <a:off x="812800" y="2974975"/>
          <a:ext cx="7024370" cy="26587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91535"/>
                <a:gridCol w="3632835"/>
              </a:tblGrid>
              <a:tr h="555625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400" b="1"/>
                        <a:t>在律法以下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400" b="1"/>
                        <a:t>听律法并行律法</a:t>
                      </a: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400" b="1"/>
                        <a:t>在律法以外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400" b="1"/>
                        <a:t>借着神的创造认识祂</a:t>
                      </a:r>
                    </a:p>
                    <a:p>
                      <a:pPr algn="ctr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400" b="1"/>
                        <a:t>以公义持守真理</a:t>
                      </a:r>
                    </a:p>
                    <a:p>
                      <a:pPr algn="ctr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400" b="1"/>
                        <a:t>顺从本性的律法</a:t>
                      </a:r>
                    </a:p>
                    <a:p>
                      <a:pPr algn="ctr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400" b="1"/>
                        <a:t>听从良心</a:t>
                      </a:r>
                    </a:p>
                    <a:p>
                      <a:pPr algn="ctr" fontAlgn="auto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400" b="1"/>
                        <a:t>顾到正确的思想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58240" y="1066800"/>
            <a:ext cx="2236510" cy="743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审判的时间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58240" y="1943735"/>
            <a:ext cx="6138219" cy="6648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动怒并显示祂公义审判的日子（</a:t>
            </a:r>
            <a:r>
              <a:rPr lang="en-US" altLang="zh-CN" sz="2800" b="1"/>
              <a:t>5</a:t>
            </a:r>
            <a:r>
              <a:rPr lang="zh-CN" altLang="en-US" sz="2800" b="1"/>
              <a:t>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47445" y="2677795"/>
            <a:ext cx="6319520" cy="1311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借着耶稣基督，照着我的福音，审判人隐秘事的日子（</a:t>
            </a:r>
            <a:r>
              <a:rPr lang="en-US" altLang="zh-CN" sz="2800" b="1"/>
              <a:t>16</a:t>
            </a:r>
            <a:r>
              <a:rPr lang="zh-CN" altLang="en-US" sz="2800" b="1"/>
              <a:t>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/>
        </p:nvGraphicFramePr>
        <p:xfrm>
          <a:off x="495935" y="1785620"/>
          <a:ext cx="8031480" cy="4222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15740"/>
                <a:gridCol w="4015740"/>
              </a:tblGrid>
              <a:tr h="5861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latin typeface="黑体" panose="02010609060101010101" charset="-122"/>
                          <a:ea typeface="黑体" panose="02010609060101010101" charset="-122"/>
                        </a:rPr>
                        <a:t>外   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latin typeface="黑体" panose="02010609060101010101" charset="-122"/>
                          <a:ea typeface="黑体" panose="02010609060101010101" charset="-122"/>
                        </a:rPr>
                        <a:t>实   际</a:t>
                      </a:r>
                    </a:p>
                  </a:txBody>
                  <a:tcPr anchor="ctr"/>
                </a:tc>
              </a:tr>
              <a:tr h="5867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倚靠律法，指着神夸口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1"/>
                        <a:t>偷窃的，奸淫的，抢劫庙宇，玷辱神</a:t>
                      </a:r>
                      <a:r>
                        <a:rPr lang="en-US" altLang="zh-CN" sz="2400" b="1"/>
                        <a:t>……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1"/>
                        <a:t>不教导自己；使神的名在外邦人中受亵渎</a:t>
                      </a:r>
                      <a:r>
                        <a:rPr lang="en-US" altLang="zh-CN" sz="2400" b="1"/>
                        <a:t>……</a:t>
                      </a:r>
                    </a:p>
                  </a:txBody>
                  <a:tcPr anchor="ctr"/>
                </a:tc>
              </a:tr>
              <a:tr h="10560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从律法受了教导，认识神的旨意，能鉴赏那更美的事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19939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瞎子的领路人，黑暗中之人的光，愚昧人的管教者，幼稚人的教师，在律法上有知识和真理的规模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95935" y="1065530"/>
            <a:ext cx="34232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宗教徒行律法的情况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95935" y="283845"/>
            <a:ext cx="2672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对宗教徒的定罪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/>
        </p:nvGraphicFramePr>
        <p:xfrm>
          <a:off x="967105" y="1696085"/>
          <a:ext cx="7582535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7800"/>
                <a:gridCol w="2623820"/>
                <a:gridCol w="2240915"/>
              </a:tblGrid>
              <a:tr h="4572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latin typeface="黑体" panose="02010609060101010101" charset="-122"/>
                          <a:ea typeface="黑体" panose="02010609060101010101" charset="-122"/>
                        </a:rPr>
                        <a:t>外  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latin typeface="黑体" panose="02010609060101010101" charset="-122"/>
                          <a:ea typeface="黑体" panose="02010609060101010101" charset="-122"/>
                        </a:rPr>
                        <a:t>内  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latin typeface="黑体" panose="02010609060101010101" charset="-122"/>
                          <a:ea typeface="黑体" panose="02010609060101010101" charset="-122"/>
                        </a:rPr>
                        <a:t>结  果</a:t>
                      </a:r>
                    </a:p>
                  </a:txBody>
                  <a:tcPr anchor="ctr"/>
                </a:tc>
              </a:tr>
              <a:tr h="190500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受割礼 的人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行律法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有益</a:t>
                      </a:r>
                    </a:p>
                  </a:txBody>
                  <a:tcPr anchor="ctr"/>
                </a:tc>
              </a:tr>
              <a:tr h="1905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犯律法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不算割礼</a:t>
                      </a: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sym typeface="+mn-ea"/>
                        </a:rPr>
                        <a:t>未受割礼 的人</a:t>
                      </a:r>
                    </a:p>
                    <a:p>
                      <a:pPr algn="ctr">
                        <a:buNone/>
                      </a:pPr>
                      <a:endParaRPr lang="zh-CN" altLang="en-US" sz="2400" b="1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遵守律法的典章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算受割礼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967105" y="425704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惟有在内里作的，才算数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7105" y="4904740"/>
            <a:ext cx="53860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割礼是心里的，在于灵，不在于字句。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7105" y="96329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以割礼为例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751</Words>
  <Application>Microsoft Office PowerPoint</Application>
  <PresentationFormat>全屏显示(4:3)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方正姚体</vt:lpstr>
      <vt:lpstr>仿宋</vt:lpstr>
      <vt:lpstr>黑体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6</cp:revision>
  <dcterms:created xsi:type="dcterms:W3CDTF">2018-04-30T12:56:00Z</dcterms:created>
  <dcterms:modified xsi:type="dcterms:W3CDTF">2020-07-29T21:55:59Z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