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  <p:sldId id="265" r:id="rId10"/>
    <p:sldId id="267" r:id="rId11"/>
    <p:sldId id="266" r:id="rId12"/>
    <p:sldId id="268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凭神恩，借救赎，称义因信主耶稣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27780" y="156210"/>
            <a:ext cx="26638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   罪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97840" y="826770"/>
            <a:ext cx="16516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一般的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</a:p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对人类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901950" y="826770"/>
            <a:ext cx="16579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专一的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</a:p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对自义者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237480" y="826770"/>
            <a:ext cx="16592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特别的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</a:p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对宗教徒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90740" y="826770"/>
            <a:ext cx="17405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总括的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对普世的人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7840" y="1639570"/>
            <a:ext cx="140081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以不义抑制真理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1010" y="2404745"/>
            <a:ext cx="13995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不以认识神为美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1010" y="3223260"/>
            <a:ext cx="139890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不荣耀神，也不敬拜祂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97840" y="4328795"/>
            <a:ext cx="142303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改换神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61010" y="4967605"/>
            <a:ext cx="145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邪恶的根源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871470" y="2764790"/>
            <a:ext cx="20643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藐视神丰富的恩慈、宽容与恒忍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901950" y="3706495"/>
            <a:ext cx="17354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放任刚硬不悔改的心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901950" y="1639570"/>
            <a:ext cx="173418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审判别人，自己也行同样的事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544185" y="1639570"/>
            <a:ext cx="69342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虚空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5544185" y="2341880"/>
            <a:ext cx="85979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不信虚谎不义</a:t>
            </a:r>
          </a:p>
          <a:p>
            <a:r>
              <a:rPr lang="zh-CN" altLang="en-US" sz="2000" b="1"/>
              <a:t>放纵毁谤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190740" y="1639570"/>
            <a:ext cx="14230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没有义人，连一个也没有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190740" y="3124200"/>
            <a:ext cx="13233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从头到脚满了罪恶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625715" y="5635625"/>
            <a:ext cx="9880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</a:rPr>
              <a:t>个人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727575" y="5635625"/>
            <a:ext cx="540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</a:rPr>
              <a:t>类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5544185" y="4967605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罪行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64515" y="5635625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</a:rPr>
              <a:t>总体</a:t>
            </a:r>
          </a:p>
        </p:txBody>
      </p:sp>
      <p:sp>
        <p:nvSpPr>
          <p:cNvPr id="24" name="左大括号 23"/>
          <p:cNvSpPr/>
          <p:nvPr/>
        </p:nvSpPr>
        <p:spPr>
          <a:xfrm rot="16200000">
            <a:off x="5796280" y="2653665"/>
            <a:ext cx="186055" cy="4333240"/>
          </a:xfrm>
          <a:prstGeom prst="leftBrace">
            <a:avLst/>
          </a:prstGeom>
          <a:ln w="12700" cmpd="sng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75385" y="2907030"/>
            <a:ext cx="66579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3:</a:t>
            </a:r>
            <a:r>
              <a:rPr lang="en-US" altLang="zh-CN" sz="2400" b="1">
                <a:sym typeface="+mn-ea"/>
              </a:rPr>
              <a:t>20</a:t>
            </a:r>
            <a:r>
              <a:rPr lang="zh-CN" altLang="en-US" sz="2400" b="1"/>
              <a:t>凡属肉体的人，都不能本于行律法在神面前得称义，因为律法本是</a:t>
            </a:r>
            <a:r>
              <a:rPr lang="zh-CN" altLang="en-US" sz="2400" b="1">
                <a:solidFill>
                  <a:srgbClr val="FF0000"/>
                </a:solidFill>
              </a:rPr>
              <a:t>叫人知罪</a:t>
            </a:r>
            <a:r>
              <a:rPr lang="zh-CN" altLang="en-US" sz="2400" b="1"/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75385" y="868680"/>
            <a:ext cx="66592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3:19 我们晓得律法上的话，都是对律法以下之人说的，好堵住各人的口，叫</a:t>
            </a:r>
            <a:r>
              <a:rPr lang="zh-CN" altLang="en-US" sz="2400" b="1">
                <a:solidFill>
                  <a:srgbClr val="FF0000"/>
                </a:solidFill>
              </a:rPr>
              <a:t>普世的人</a:t>
            </a:r>
            <a:r>
              <a:rPr lang="zh-CN" altLang="en-US" sz="2400" b="1"/>
              <a:t>都</a:t>
            </a:r>
            <a:r>
              <a:rPr lang="zh-CN" altLang="en-US" sz="2400" b="1">
                <a:solidFill>
                  <a:srgbClr val="FF0000"/>
                </a:solidFill>
              </a:rPr>
              <a:t>伏</a:t>
            </a:r>
            <a:r>
              <a:rPr lang="zh-CN" altLang="en-US" sz="2400" b="1"/>
              <a:t>在神的审判之下。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281170" y="4761230"/>
            <a:ext cx="158623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4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1895" y="130492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神的义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91895" y="1859280"/>
            <a:ext cx="5552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神在公平和公正这面的所是。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91895" y="2432685"/>
            <a:ext cx="65925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神的义就是神自己。神的义乃是一个人位，不仅仅是神圣的属性。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57935" y="4462145"/>
            <a:ext cx="62871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称义是神照着祂义的标准称许人的行动。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57935" y="38868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称义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91895" y="50546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称义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6635" y="656590"/>
            <a:ext cx="45072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称义的基础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基督的救赎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6635" y="1360170"/>
            <a:ext cx="20675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平息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16635" y="3533775"/>
            <a:ext cx="54095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hilasmos，希拉斯模斯，平息的祭物。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6635" y="4360545"/>
            <a:ext cx="72224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hilasterion，希拉斯特利昂，成就平息的地方。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16635" y="5265420"/>
            <a:ext cx="54095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hilaskomai，希拉斯哥迈，成就平息。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16635" y="2069465"/>
            <a:ext cx="72224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使一方对另一方的要求得到满足，并使双方成为一。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16635" y="2675255"/>
            <a:ext cx="56184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就我们和神而言，平息的行动就是赎罪。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57680" y="941705"/>
            <a:ext cx="562864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出代价重新得回。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2495" y="941705"/>
            <a:ext cx="79248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救赎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2495" y="1807210"/>
            <a:ext cx="706437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我们原来属于神，是祂的产业；然而，我们失丧了。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2495" y="3924935"/>
            <a:ext cx="723138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虽然如此，神不放弃我们。祂付代价将我们买回，付极重的代价重新得回我们。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12495" y="2700655"/>
            <a:ext cx="70643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我们牵连到罪和许多其他违反祂公义、圣别并荣耀的事里，落到神律法的审判之下。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86180" y="151130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恢复和谐关系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6180" y="8426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和好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86180" y="2327910"/>
            <a:ext cx="66916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在我们得救之前，我们是罪人，也是仇敌。</a:t>
            </a:r>
            <a:r>
              <a:rPr lang="zh-CN" altLang="en-US" sz="2400" b="1"/>
              <a:t>仇恨是人与神之间最大的问题。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86180" y="3536315"/>
            <a:ext cx="66916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平息主要是对付罪，和好是对付罪和仇恨；所以，和好包括平息。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06930" y="1360170"/>
            <a:ext cx="14738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平息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74875" y="2795270"/>
            <a:ext cx="8978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800" b="1">
                <a:sym typeface="+mn-ea"/>
              </a:rPr>
              <a:t>救赎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05500" y="2795270"/>
            <a:ext cx="8978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和好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580765" y="2795270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称义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098800" y="2795270"/>
            <a:ext cx="3600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+</a:t>
            </a:r>
          </a:p>
        </p:txBody>
      </p:sp>
      <p:sp>
        <p:nvSpPr>
          <p:cNvPr id="7" name="右箭头 6"/>
          <p:cNvSpPr/>
          <p:nvPr/>
        </p:nvSpPr>
        <p:spPr>
          <a:xfrm>
            <a:off x="4694555" y="2999740"/>
            <a:ext cx="87630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b="1"/>
          </a:p>
        </p:txBody>
      </p:sp>
      <p:cxnSp>
        <p:nvCxnSpPr>
          <p:cNvPr id="8" name="直接连接符 7"/>
          <p:cNvCxnSpPr/>
          <p:nvPr/>
        </p:nvCxnSpPr>
        <p:spPr>
          <a:xfrm>
            <a:off x="2430145" y="2014855"/>
            <a:ext cx="0" cy="591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540000" y="2014855"/>
            <a:ext cx="0" cy="591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040380" y="3516630"/>
            <a:ext cx="19704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（神的义）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2" grpId="1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8035" y="304165"/>
            <a:ext cx="42246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神的义已经显明出来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00475" y="304165"/>
            <a:ext cx="13474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——</a:t>
            </a:r>
            <a:r>
              <a:rPr lang="zh-CN" altLang="en-US" sz="2400" b="1"/>
              <a:t>称义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6780" y="133096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凭借：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3450" y="202120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信耶稣基督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3450" y="2711450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/>
              <a:t>满足神公义律法和神荣耀的要求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80440" y="396176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946140" y="396176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我们</a:t>
            </a:r>
          </a:p>
        </p:txBody>
      </p:sp>
      <p:sp>
        <p:nvSpPr>
          <p:cNvPr id="10" name="右箭头 9"/>
          <p:cNvSpPr/>
          <p:nvPr/>
        </p:nvSpPr>
        <p:spPr>
          <a:xfrm>
            <a:off x="1741170" y="4102735"/>
            <a:ext cx="3945255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1" name="文本框 10"/>
          <p:cNvSpPr txBox="1"/>
          <p:nvPr/>
        </p:nvSpPr>
        <p:spPr>
          <a:xfrm>
            <a:off x="3394075" y="3593465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称义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946140" y="490918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恩典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88035" y="490918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神的义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178050" y="4232275"/>
            <a:ext cx="30892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完全的救赎</a:t>
            </a:r>
            <a:r>
              <a:rPr lang="en-US" altLang="zh-CN" sz="2400" b="1"/>
              <a:t>+</a:t>
            </a:r>
            <a:r>
              <a:rPr lang="zh-CN" altLang="en-US" sz="2400" b="1"/>
              <a:t>我们的信</a:t>
            </a:r>
          </a:p>
        </p:txBody>
      </p:sp>
      <p:sp>
        <p:nvSpPr>
          <p:cNvPr id="15" name="左大括号 14"/>
          <p:cNvSpPr/>
          <p:nvPr/>
        </p:nvSpPr>
        <p:spPr>
          <a:xfrm>
            <a:off x="6866255" y="3749040"/>
            <a:ext cx="99060" cy="82359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6" name="文本框 15"/>
          <p:cNvSpPr txBox="1"/>
          <p:nvPr/>
        </p:nvSpPr>
        <p:spPr>
          <a:xfrm>
            <a:off x="7054215" y="353060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犹太人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7065010" y="433578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外邦人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686425" y="5434330"/>
            <a:ext cx="2014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没有可夸的</a:t>
            </a:r>
          </a:p>
        </p:txBody>
      </p:sp>
    </p:spTree>
  </p:cSld>
  <p:clrMapOvr>
    <a:masterClrMapping/>
  </p:clrMapOvr>
  <p:transition>
    <p:blinds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2" grpId="1"/>
      <p:bldP spid="13" grpId="0"/>
      <p:bldP spid="14" grpId="0"/>
      <p:bldP spid="15" grpId="0" animBg="1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15390" y="907415"/>
            <a:ext cx="670941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/>
              <a:t>我们都是罪人，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伏</a:t>
            </a:r>
            <a:r>
              <a:rPr lang="zh-CN" altLang="en-US" sz="2400" b="1">
                <a:sym typeface="+mn-ea"/>
              </a:rPr>
              <a:t>在神的审判之下，</a:t>
            </a:r>
            <a:r>
              <a:rPr lang="zh-CN" altLang="en-US" sz="2400" b="1"/>
              <a:t>没办法靠行为得称义！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15390" y="2358390"/>
            <a:ext cx="67094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阿利路亚！基督是平息的祭物，是平息的地方，为我们成就了平息。祂完成了完全的救赎，为我们舍命，解决了我们与神的问题，使我们借着信，得蒙称义，得与神和好。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6775" y="2672080"/>
            <a:ext cx="710628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3:24 但因神的恩典，借着在基督耶稣里的救赎，就白白的得称义。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6775" y="3795395"/>
            <a:ext cx="710628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3:25 神摆出基督耶稣作平息处，是凭着祂的血，借着人的信，为要在神以宽容越过人先时所犯的罪上，显示祂的义；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6775" y="788035"/>
            <a:ext cx="710628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3:22 就是神的义，借着信耶稣基督，归与一切信的人，并没有分别。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6775" y="1933575"/>
            <a:ext cx="673798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3:23 因为众人都犯了罪，亏缺了神的荣耀，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08100" y="2970530"/>
            <a:ext cx="408368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称义      三21～五11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14804" y="3716020"/>
            <a:ext cx="342353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界说　三21～31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14805" y="2053590"/>
            <a:ext cx="544258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总括的</a:t>
            </a:r>
            <a:r>
              <a:rPr lang="en-US" altLang="zh-CN" sz="2800" b="1"/>
              <a:t>——</a:t>
            </a:r>
            <a:r>
              <a:rPr lang="zh-CN" altLang="en-US" sz="2800" b="1"/>
              <a:t>对普世的人　三9～20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14805" y="1175385"/>
            <a:ext cx="63855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特别的─对宗教徒　二17～三8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495935" y="1785620"/>
          <a:ext cx="8031480" cy="4222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5740"/>
                <a:gridCol w="4015740"/>
              </a:tblGrid>
              <a:tr h="5861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黑体" panose="02010609060101010101" charset="-122"/>
                          <a:ea typeface="黑体" panose="02010609060101010101" charset="-122"/>
                        </a:rPr>
                        <a:t>外   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黑体" panose="02010609060101010101" charset="-122"/>
                          <a:ea typeface="黑体" panose="02010609060101010101" charset="-122"/>
                        </a:rPr>
                        <a:t>实   际</a:t>
                      </a:r>
                    </a:p>
                  </a:txBody>
                  <a:tcPr anchor="ctr"/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倚靠律法，指着神夸口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/>
                        <a:t>偷窃的，奸淫的，抢劫庙宇，玷辱神</a:t>
                      </a:r>
                      <a:r>
                        <a:rPr lang="en-US" altLang="zh-CN" sz="2400" b="1"/>
                        <a:t>……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/>
                        <a:t>不教导自己；使神的名在外邦人中受亵渎</a:t>
                      </a:r>
                      <a:r>
                        <a:rPr lang="en-US" altLang="zh-CN" sz="2400" b="1"/>
                        <a:t>……</a:t>
                      </a:r>
                    </a:p>
                  </a:txBody>
                  <a:tcPr anchor="ctr"/>
                </a:tc>
              </a:tr>
              <a:tr h="10560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从律法受了教导，认识神的旨意，能鉴赏那更美的事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19939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瞎子的领路人，黑暗中之人的光，愚昧人的管教者，幼稚人的教师，在律法上有知识和真理的规模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95935" y="1065530"/>
            <a:ext cx="34232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宗教徒行律法的情况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95935" y="283845"/>
            <a:ext cx="2672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对宗教徒的定罪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/>
        </p:nvGraphicFramePr>
        <p:xfrm>
          <a:off x="967105" y="1627505"/>
          <a:ext cx="7582535" cy="2341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7800"/>
                <a:gridCol w="2623820"/>
                <a:gridCol w="2240915"/>
              </a:tblGrid>
              <a:tr h="5854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latin typeface="黑体" panose="02010609060101010101" charset="-122"/>
                          <a:ea typeface="黑体" panose="02010609060101010101" charset="-122"/>
                        </a:rPr>
                        <a:t>外  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latin typeface="黑体" panose="02010609060101010101" charset="-122"/>
                          <a:ea typeface="黑体" panose="02010609060101010101" charset="-122"/>
                        </a:rPr>
                        <a:t>内  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latin typeface="黑体" panose="02010609060101010101" charset="-122"/>
                          <a:ea typeface="黑体" panose="02010609060101010101" charset="-122"/>
                        </a:rPr>
                        <a:t>结  果</a:t>
                      </a:r>
                    </a:p>
                  </a:txBody>
                  <a:tcPr anchor="ctr"/>
                </a:tc>
              </a:tr>
              <a:tr h="58547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受割礼 的人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行律法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有益</a:t>
                      </a:r>
                    </a:p>
                  </a:txBody>
                  <a:tcPr anchor="ctr"/>
                </a:tc>
              </a:tr>
              <a:tr h="5854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犯律法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不算割礼</a:t>
                      </a:r>
                    </a:p>
                  </a:txBody>
                  <a:tcPr anchor="ctr"/>
                </a:tc>
              </a:tr>
              <a:tr h="5854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ym typeface="+mn-ea"/>
                        </a:rPr>
                        <a:t>未受割礼 的人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遵守律法的典章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算受割礼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967105" y="425704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惟有在内里作的，才算数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7105" y="4904740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割礼是心里的，在于灵，不在于字句。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7105" y="96329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以割礼为例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4100" y="2074545"/>
            <a:ext cx="6417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这样，犹太人有什么长处？割礼有什么益处？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4100" y="50800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惟有在内里作的，才算数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54100" y="1155700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割礼是心里的，在于灵，不在于字句。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54100" y="2856865"/>
            <a:ext cx="48729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第一，是神的</a:t>
            </a:r>
            <a:r>
              <a:rPr lang="zh-CN" altLang="en-US" sz="2400" b="1">
                <a:solidFill>
                  <a:srgbClr val="C00000"/>
                </a:solidFill>
              </a:rPr>
              <a:t>谕言</a:t>
            </a:r>
            <a:r>
              <a:rPr lang="zh-CN" altLang="en-US" sz="2400" b="1"/>
              <a:t>信托了他们。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54100" y="3675380"/>
            <a:ext cx="74358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9:4 他们是以色列人，那儿子的名分、荣耀、诸约、律法的颁赐、事奉和应许，都是他们的；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54100" y="4542790"/>
            <a:ext cx="74371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9:5 列祖是他们的，按肉体说，基督也是出于他们的。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54100" y="5252085"/>
            <a:ext cx="6932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sym typeface="+mn-ea"/>
              </a:rPr>
              <a:t>谕言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神圣的讲论或发表，也就是启示。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7710" y="536575"/>
            <a:ext cx="79622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即便有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不信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的，这有何妨？难道他们的不信，就废掉神的信么？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03655" y="1517015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指不信上节说的神的谕言。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03655" y="230124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部分犹太人的不信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916805" y="230124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神的信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16805" y="31800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神的真实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303655" y="318008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部分犹太人的虚谎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29680" y="31800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神的荣耀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03655" y="3998595"/>
            <a:ext cx="26689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部分犹太人的不义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916805" y="399859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397885" y="497332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作恶以成善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196590" y="555371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放纵、退后；毁谤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80460" y="864235"/>
            <a:ext cx="2316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对宗教徒的定罪</a:t>
            </a:r>
          </a:p>
        </p:txBody>
      </p:sp>
      <p:sp>
        <p:nvSpPr>
          <p:cNvPr id="3" name="左大括号 2"/>
          <p:cNvSpPr/>
          <p:nvPr/>
        </p:nvSpPr>
        <p:spPr>
          <a:xfrm rot="5400000">
            <a:off x="4380230" y="-274955"/>
            <a:ext cx="383540" cy="3898900"/>
          </a:xfrm>
          <a:prstGeom prst="leftBrace">
            <a:avLst/>
          </a:prstGeom>
          <a:ln w="12700" cmpd="sng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lnSpc>
                <a:spcPct val="120000"/>
              </a:lnSpc>
            </a:pPr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1329055" y="2026920"/>
            <a:ext cx="324358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行律法的情况（割礼）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96255" y="2026920"/>
            <a:ext cx="232537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对神谕言的态度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11020" y="2837180"/>
            <a:ext cx="158750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空有形式，没有实际</a:t>
            </a:r>
          </a:p>
          <a:p>
            <a:pPr fontAlgn="auto">
              <a:lnSpc>
                <a:spcPct val="120000"/>
              </a:lnSpc>
            </a:pPr>
            <a:r>
              <a:rPr lang="en-US" altLang="zh-CN" sz="2400" b="1"/>
              <a:t>——</a:t>
            </a:r>
            <a:r>
              <a:rPr lang="zh-CN" altLang="en-US" sz="2400" b="1"/>
              <a:t>虚空。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54420" y="2837180"/>
            <a:ext cx="859790" cy="230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不信虚谎不义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放纵毁谤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01495" y="570865"/>
            <a:ext cx="43040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总括的─对普世的人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77365" y="1308735"/>
            <a:ext cx="4018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没有义人，连一个也没有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02765" y="2170430"/>
            <a:ext cx="9334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喉咙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41115" y="2170430"/>
            <a:ext cx="18738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敞开的坟墓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02765" y="2749550"/>
            <a:ext cx="13125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舌头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41115" y="2749550"/>
            <a:ext cx="1423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弄诡诈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802765" y="3340100"/>
            <a:ext cx="10604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嘴唇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841115" y="3340100"/>
            <a:ext cx="23971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有虺蛇的毒气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802765" y="3898900"/>
            <a:ext cx="742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口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841115" y="3898900"/>
            <a:ext cx="2758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充满咒骂苦毒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801495" y="4521835"/>
            <a:ext cx="13138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手、脚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841115" y="4521835"/>
            <a:ext cx="4688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杀人流血；遍行毁坏和祸害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802765" y="5245100"/>
            <a:ext cx="742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眼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841115" y="5245100"/>
            <a:ext cx="36366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不怕神</a:t>
            </a:r>
          </a:p>
        </p:txBody>
      </p:sp>
      <p:cxnSp>
        <p:nvCxnSpPr>
          <p:cNvPr id="16" name="直接连接符 15"/>
          <p:cNvCxnSpPr>
            <a:stCxn id="4" idx="3"/>
          </p:cNvCxnSpPr>
          <p:nvPr/>
        </p:nvCxnSpPr>
        <p:spPr>
          <a:xfrm flipV="1">
            <a:off x="2736215" y="2407285"/>
            <a:ext cx="1013460" cy="444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2736215" y="2977515"/>
            <a:ext cx="1013460" cy="444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V="1">
            <a:off x="2736215" y="3556000"/>
            <a:ext cx="1013460" cy="444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2292985" y="4126865"/>
            <a:ext cx="1456690" cy="63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2827655" y="4749800"/>
            <a:ext cx="1013460" cy="444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2380615" y="5473065"/>
            <a:ext cx="1460500" cy="127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1119</Words>
  <Application>Microsoft Office PowerPoint</Application>
  <PresentationFormat>全屏显示(4:3)</PresentationFormat>
  <Paragraphs>145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8</cp:revision>
  <dcterms:created xsi:type="dcterms:W3CDTF">2018-05-08T11:55:00Z</dcterms:created>
  <dcterms:modified xsi:type="dcterms:W3CDTF">2020-07-29T21:58:39Z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