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浸入死，同埋葬，活出生命的新样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6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6450" y="703580"/>
            <a:ext cx="75349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6:4 所以我们借着浸入死，和祂一同埋葬，好叫我们在生命的新样中生活行动，像基督借着父的荣耀，从死人中复活一样。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6450" y="2188845"/>
            <a:ext cx="75336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6:5 我们若在祂死的样式里与祂联合生长，也必要在祂复活的样式里与祂联合生长 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6450" y="3308985"/>
            <a:ext cx="75330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6:22 但现今你们既从罪里得了释放，作了神的奴仆，就有圣别的果子，结局就是永远的生命。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06450" y="4475480"/>
            <a:ext cx="75336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6:23 因为罪的工价乃是死，惟有神的恩赐，在我们的主基督耶稣里，乃是永远的生命。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55115" y="918210"/>
            <a:ext cx="459930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与基督的联合　六1～23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873250" y="1781175"/>
            <a:ext cx="2540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联合　1～5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73250" y="2564765"/>
            <a:ext cx="2540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知道　6～10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73250" y="3356610"/>
            <a:ext cx="2540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算　11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73250" y="4148455"/>
            <a:ext cx="2540000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献　12～23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1301750" y="880110"/>
            <a:ext cx="2299335" cy="38411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椭圆 2"/>
          <p:cNvSpPr/>
          <p:nvPr/>
        </p:nvSpPr>
        <p:spPr>
          <a:xfrm>
            <a:off x="4929505" y="880745"/>
            <a:ext cx="2354580" cy="384048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2015490" y="1154430"/>
            <a:ext cx="882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亚 当</a:t>
            </a: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2070100" y="1714500"/>
            <a:ext cx="795020" cy="2861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  <a:buNone/>
            </a:pPr>
            <a:r>
              <a:rPr lang="en-US" altLang="zh-CN" sz="2400" b="1"/>
              <a:t>过犯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/>
              <a:t>罪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/>
              <a:t>审判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/>
              <a:t>定罪</a:t>
            </a:r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/>
              <a:t>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557520" y="1143635"/>
            <a:ext cx="9728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基  督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633085" y="1628140"/>
            <a:ext cx="1407160" cy="2861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  <a:buNone/>
            </a:pPr>
            <a:r>
              <a:rPr lang="en-US" altLang="zh-CN" sz="2400" b="1">
                <a:sym typeface="+mn-ea"/>
              </a:rPr>
              <a:t>顺从</a:t>
            </a:r>
            <a:endParaRPr lang="zh-CN" altLang="en-US" sz="2400" b="1"/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>
                <a:sym typeface="+mn-ea"/>
              </a:rPr>
              <a:t>恩典</a:t>
            </a:r>
            <a:endParaRPr lang="en-US" altLang="zh-CN" sz="2400" b="1"/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>
                <a:sym typeface="+mn-ea"/>
              </a:rPr>
              <a:t>义的恩赐</a:t>
            </a:r>
            <a:endParaRPr lang="en-US" altLang="zh-CN" sz="2400" b="1"/>
          </a:p>
          <a:p>
            <a:pPr algn="l">
              <a:lnSpc>
                <a:spcPct val="150000"/>
              </a:lnSpc>
              <a:buNone/>
            </a:pPr>
            <a:r>
              <a:rPr lang="en-US" altLang="zh-CN" sz="2400" b="1">
                <a:sym typeface="+mn-ea"/>
              </a:rPr>
              <a:t>称义</a:t>
            </a:r>
          </a:p>
          <a:p>
            <a:pPr algn="l">
              <a:lnSpc>
                <a:spcPct val="150000"/>
              </a:lnSpc>
              <a:buNone/>
            </a:pPr>
            <a:r>
              <a:rPr lang="zh-CN" altLang="en-US" sz="2400" b="1">
                <a:sym typeface="+mn-ea"/>
              </a:rPr>
              <a:t>生命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1680845" y="14941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生在亚当里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756275" y="14941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在基督里</a:t>
            </a:r>
          </a:p>
        </p:txBody>
      </p:sp>
      <p:sp>
        <p:nvSpPr>
          <p:cNvPr id="2" name="椭圆 1"/>
          <p:cNvSpPr/>
          <p:nvPr/>
        </p:nvSpPr>
        <p:spPr>
          <a:xfrm>
            <a:off x="1463675" y="803910"/>
            <a:ext cx="2146935" cy="191706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3" name="椭圆 2"/>
          <p:cNvSpPr/>
          <p:nvPr/>
        </p:nvSpPr>
        <p:spPr>
          <a:xfrm>
            <a:off x="5386070" y="720090"/>
            <a:ext cx="2146935" cy="191706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右箭头 3"/>
          <p:cNvSpPr/>
          <p:nvPr/>
        </p:nvSpPr>
        <p:spPr>
          <a:xfrm>
            <a:off x="3827780" y="1691005"/>
            <a:ext cx="1457325" cy="75565"/>
          </a:xfrm>
          <a:prstGeom prst="right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4095750" y="201993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迁移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95750" y="10344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受浸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79095" y="3965575"/>
            <a:ext cx="12528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浸</a:t>
            </a:r>
            <a:r>
              <a:rPr lang="en-US" altLang="zh-CN" sz="2400" b="1"/>
              <a:t>=</a:t>
            </a:r>
            <a:r>
              <a:rPr lang="zh-CN" altLang="en-US" sz="2400" b="1"/>
              <a:t>联合</a:t>
            </a:r>
          </a:p>
        </p:txBody>
      </p:sp>
      <p:sp>
        <p:nvSpPr>
          <p:cNvPr id="10" name="椭圆形标注 9"/>
          <p:cNvSpPr/>
          <p:nvPr/>
        </p:nvSpPr>
        <p:spPr>
          <a:xfrm rot="5400000">
            <a:off x="2011680" y="3312160"/>
            <a:ext cx="1829435" cy="2126615"/>
          </a:xfrm>
          <a:prstGeom prst="wedgeEllipseCallout">
            <a:avLst>
              <a:gd name="adj1" fmla="val -10191"/>
              <a:gd name="adj2" fmla="val 64142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1" name="文本框 10"/>
          <p:cNvSpPr txBox="1"/>
          <p:nvPr/>
        </p:nvSpPr>
        <p:spPr>
          <a:xfrm>
            <a:off x="2169160" y="38290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基督的死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054860" y="457898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基督的复活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757420" y="3303270"/>
            <a:ext cx="39662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在祂死的样式里与祂联合生长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757420" y="4440555"/>
            <a:ext cx="396621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在基督复活的样式里与祂联合生长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757420" y="5191125"/>
            <a:ext cx="39662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（在生命的新样中生活行动）</a:t>
            </a:r>
          </a:p>
        </p:txBody>
      </p:sp>
      <p:sp>
        <p:nvSpPr>
          <p:cNvPr id="16" name="右箭头 15"/>
          <p:cNvSpPr/>
          <p:nvPr/>
        </p:nvSpPr>
        <p:spPr>
          <a:xfrm rot="20700000">
            <a:off x="3646805" y="3867150"/>
            <a:ext cx="1122680" cy="8255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7" name="右箭头 16"/>
          <p:cNvSpPr/>
          <p:nvPr/>
        </p:nvSpPr>
        <p:spPr>
          <a:xfrm>
            <a:off x="3761105" y="4725035"/>
            <a:ext cx="968375" cy="762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63750" y="1120140"/>
            <a:ext cx="62414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我们已浸入基督，并且与祂的死和复活联合。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063115" y="1670685"/>
            <a:ext cx="62407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现今我们在基督里，祂所经过的就是我们的历史。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1942465" y="936625"/>
            <a:ext cx="6518275" cy="16319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594360" y="141224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异象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4360" y="3194050"/>
            <a:ext cx="69348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借着异象，看见荣耀的事实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4360" y="3968750"/>
            <a:ext cx="77101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我们有完全的把握，知道我们向罪是死的，向神是活的。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94360" y="4749800"/>
            <a:ext cx="77114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我们向罪算自己是死的，向神算自己是活的。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94360" y="5502910"/>
            <a:ext cx="68554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看见                        相信                           算</a:t>
            </a:r>
          </a:p>
        </p:txBody>
      </p:sp>
      <p:sp>
        <p:nvSpPr>
          <p:cNvPr id="11" name="右箭头 10"/>
          <p:cNvSpPr/>
          <p:nvPr/>
        </p:nvSpPr>
        <p:spPr>
          <a:xfrm>
            <a:off x="4078605" y="5678805"/>
            <a:ext cx="986790" cy="107950"/>
          </a:xfrm>
          <a:prstGeom prst="right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2" name="右箭头 11"/>
          <p:cNvSpPr/>
          <p:nvPr/>
        </p:nvSpPr>
        <p:spPr>
          <a:xfrm>
            <a:off x="1614170" y="5679440"/>
            <a:ext cx="986790" cy="107950"/>
          </a:xfrm>
          <a:prstGeom prst="right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170045" y="1826260"/>
            <a:ext cx="5892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>
                <a:solidFill>
                  <a:srgbClr val="002060"/>
                </a:solidFill>
                <a:latin typeface="方正稚艺简体" panose="03000509000000000000" charset="-122"/>
                <a:ea typeface="方正稚艺简体" panose="03000509000000000000" charset="-122"/>
              </a:rPr>
              <a:t>肢</a:t>
            </a:r>
          </a:p>
          <a:p>
            <a:r>
              <a:rPr lang="zh-CN" altLang="en-US" sz="3200">
                <a:solidFill>
                  <a:srgbClr val="002060"/>
                </a:solidFill>
                <a:latin typeface="方正稚艺简体" panose="03000509000000000000" charset="-122"/>
                <a:ea typeface="方正稚艺简体" panose="03000509000000000000" charset="-122"/>
              </a:rPr>
              <a:t>体</a:t>
            </a:r>
          </a:p>
        </p:txBody>
      </p:sp>
      <p:sp>
        <p:nvSpPr>
          <p:cNvPr id="3" name="椭圆 2"/>
          <p:cNvSpPr/>
          <p:nvPr/>
        </p:nvSpPr>
        <p:spPr>
          <a:xfrm>
            <a:off x="1451610" y="687705"/>
            <a:ext cx="2190115" cy="352679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椭圆 3"/>
          <p:cNvSpPr/>
          <p:nvPr/>
        </p:nvSpPr>
        <p:spPr>
          <a:xfrm>
            <a:off x="5402580" y="688340"/>
            <a:ext cx="2300605" cy="352615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2204720" y="109347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罪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89735" y="182626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不义的兵器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051685" y="255206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不法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309360" y="1093470"/>
            <a:ext cx="487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chemeClr val="accent2">
                    <a:lumMod val="7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神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849620" y="182626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义的兵器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156960" y="255206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圣别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204720" y="319913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死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003925" y="3199130"/>
            <a:ext cx="110109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永远的</a:t>
            </a:r>
          </a:p>
          <a:p>
            <a:r>
              <a:rPr lang="zh-CN" altLang="en-US" sz="2400" b="1"/>
              <a:t>  生命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088515" y="5089525"/>
            <a:ext cx="475234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2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拒绝罪并献上给神以合作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323</Words>
  <Application>Microsoft Office PowerPoint</Application>
  <PresentationFormat>全屏显示(4:3)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方正姚体</vt:lpstr>
      <vt:lpstr>方正稚艺简体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4</cp:revision>
  <dcterms:created xsi:type="dcterms:W3CDTF">2018-05-29T12:08:00Z</dcterms:created>
  <dcterms:modified xsi:type="dcterms:W3CDTF">2020-07-29T22:26:10Z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