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7" r:id="rId11"/>
    <p:sldId id="266" r:id="rId12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249156" y="1279287"/>
            <a:ext cx="4605433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876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0444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150108" y="1820799"/>
            <a:ext cx="26757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罗 马 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基督里，灵的律，救我脱离罪死律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8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507365" y="213360"/>
            <a:ext cx="52336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与神的爱不能隔绝的后嗣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07365" y="853440"/>
            <a:ext cx="7962900" cy="3046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神运用祂的公义、圣别、和荣耀之前，祂就爱了我们。爱是泉源，爱是根本，爱是这一切的源头。神在祂预定我们之前就爱我们，在祂呼召我们之前就爱我们，在祂称义我们之前就爱我们，在祂叫我们得荣耀之前就爱我们。在其它任何事、一切事之前，祂就爱我们。我们所得的救恩起源于神的爱。爱是神为我们所作一切的源头，这爱就是祂的心。爱是神永远救恩的源头，这救恩包括救赎、称义、和好、圣别、变化、模成和得荣。救恩开始于神爱的心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07365" y="4085590"/>
            <a:ext cx="79635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神的爱不仅仅是神的爱本身，神的爱乃是在基督耶稣里。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07365" y="4810760"/>
            <a:ext cx="79635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神的爱是永远的，祂在基督耶稣里的爱就是我们的保证。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06730" y="5488940"/>
            <a:ext cx="796353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我们不但在神的公义、圣别、和荣耀之下，我们也在祂爱的心里。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024380" y="2153285"/>
            <a:ext cx="14154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神圣属性</a:t>
            </a:r>
          </a:p>
        </p:txBody>
      </p:sp>
      <p:sp>
        <p:nvSpPr>
          <p:cNvPr id="4" name="左大括号 3"/>
          <p:cNvSpPr/>
          <p:nvPr/>
        </p:nvSpPr>
        <p:spPr>
          <a:xfrm>
            <a:off x="3698240" y="1123315"/>
            <a:ext cx="329565" cy="266192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5" name="文本框 4"/>
          <p:cNvSpPr txBox="1"/>
          <p:nvPr/>
        </p:nvSpPr>
        <p:spPr>
          <a:xfrm>
            <a:off x="4271645" y="94805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公义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271645" y="227012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圣别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271645" y="354457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荣耀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024380" y="4606925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神的心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396740" y="4606925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爱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789295" y="99377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神的法则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5789295" y="2270125"/>
            <a:ext cx="20034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神的性情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5789295" y="3544570"/>
            <a:ext cx="18948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神的彰显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78865" y="774065"/>
            <a:ext cx="750062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/>
              <a:t>8:2 因为生命之灵的律，在基督耶稣里已经释放了我，使我脱离了罪与死的律。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79500" y="1741805"/>
            <a:ext cx="749935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/>
              <a:t>8:6 因为心思置于肉体，就是死；心思置于灵，乃是生命平安。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78865" y="2672080"/>
            <a:ext cx="7500620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/>
              <a:t>8:28 还有，我们晓得万有都互相效力，叫爱神的人得益处，就是按祂旨意被召的人。 </a:t>
            </a:r>
          </a:p>
          <a:p>
            <a:pPr fontAlgn="auto">
              <a:lnSpc>
                <a:spcPct val="120000"/>
              </a:lnSpc>
            </a:pPr>
            <a:r>
              <a:rPr lang="zh-CN" altLang="en-US" sz="2400" b="1"/>
              <a:t>8:29 因为神所预知的人，祂也预定他们模成神儿子的形像，使祂儿子在许多弟兄中作长子。 </a:t>
            </a:r>
          </a:p>
          <a:p>
            <a:pPr fontAlgn="auto">
              <a:lnSpc>
                <a:spcPct val="120000"/>
              </a:lnSpc>
            </a:pPr>
            <a:r>
              <a:rPr lang="zh-CN" altLang="en-US" sz="2400" b="1"/>
              <a:t>8:30 祂所预定的人，又召他们来；所召来的人，又称他们为义；所称为义的人，又叫他们得荣耀 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44270" y="671830"/>
            <a:ext cx="64935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在灵里内住基督的释放    八1～13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417955" y="1316355"/>
            <a:ext cx="47745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生命之灵的律　1～6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17955" y="1853565"/>
            <a:ext cx="37452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内住的基督　7～13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44270" y="283972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得荣　八14～39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417955" y="3519170"/>
            <a:ext cx="43586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荣耀的后嗣　14～27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417955" y="4088765"/>
            <a:ext cx="39096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模成的后嗣　28～30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417955" y="4718685"/>
            <a:ext cx="55181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与神的爱不能隔绝的后嗣　31～39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/>
          <p:cNvSpPr/>
          <p:nvPr/>
        </p:nvSpPr>
        <p:spPr>
          <a:xfrm>
            <a:off x="611505" y="1120775"/>
            <a:ext cx="6135370" cy="4349115"/>
          </a:xfrm>
          <a:prstGeom prst="ellipse">
            <a:avLst/>
          </a:prstGeom>
          <a:noFill/>
          <a:ln>
            <a:solidFill>
              <a:srgbClr val="C00000"/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" name="椭圆 2"/>
          <p:cNvSpPr/>
          <p:nvPr/>
        </p:nvSpPr>
        <p:spPr>
          <a:xfrm>
            <a:off x="1500505" y="1895475"/>
            <a:ext cx="4134485" cy="2680335"/>
          </a:xfrm>
          <a:prstGeom prst="ellipse">
            <a:avLst/>
          </a:prstGeom>
          <a:noFill/>
          <a:ln>
            <a:solidFill>
              <a:srgbClr val="C00000"/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4" name="椭圆 3"/>
          <p:cNvSpPr/>
          <p:nvPr/>
        </p:nvSpPr>
        <p:spPr>
          <a:xfrm>
            <a:off x="2752090" y="2631440"/>
            <a:ext cx="1675765" cy="1247775"/>
          </a:xfrm>
          <a:prstGeom prst="ellipse">
            <a:avLst/>
          </a:prstGeom>
          <a:noFill/>
          <a:ln>
            <a:solidFill>
              <a:srgbClr val="C00000"/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08350" y="1325880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黑体" panose="02010609060101010101" charset="-122"/>
                <a:ea typeface="黑体" panose="02010609060101010101" charset="-122"/>
              </a:rPr>
              <a:t>体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309620" y="460819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黑体" panose="02010609060101010101" charset="-122"/>
                <a:ea typeface="黑体" panose="02010609060101010101" charset="-122"/>
              </a:rPr>
              <a:t>罪（与死）的律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308350" y="2095500"/>
            <a:ext cx="6134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latin typeface="黑体" panose="02010609060101010101" charset="-122"/>
                <a:ea typeface="黑体" panose="02010609060101010101" charset="-122"/>
              </a:rPr>
              <a:t>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284345" y="3532505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黑体" panose="02010609060101010101" charset="-122"/>
                <a:ea typeface="黑体" panose="02010609060101010101" charset="-122"/>
              </a:rPr>
              <a:t>善的律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764030" y="4573905"/>
            <a:ext cx="8756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latin typeface="黑体" panose="02010609060101010101" charset="-122"/>
                <a:ea typeface="黑体" panose="02010609060101010101" charset="-122"/>
              </a:rPr>
              <a:t>肉体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982470" y="3532505"/>
            <a:ext cx="8978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latin typeface="黑体" panose="02010609060101010101" charset="-122"/>
                <a:ea typeface="黑体" panose="02010609060101010101" charset="-122"/>
              </a:rPr>
              <a:t>心思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347085" y="3034665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黑体" panose="02010609060101010101" charset="-122"/>
                <a:ea typeface="黑体" panose="02010609060101010101" charset="-122"/>
              </a:rPr>
              <a:t>灵</a:t>
            </a:r>
          </a:p>
        </p:txBody>
      </p:sp>
      <p:cxnSp>
        <p:nvCxnSpPr>
          <p:cNvPr id="12" name="直接连接符 11"/>
          <p:cNvCxnSpPr>
            <a:stCxn id="4" idx="1"/>
            <a:endCxn id="4" idx="5"/>
          </p:cNvCxnSpPr>
          <p:nvPr/>
        </p:nvCxnSpPr>
        <p:spPr>
          <a:xfrm>
            <a:off x="2986405" y="2814320"/>
            <a:ext cx="1185545" cy="882015"/>
          </a:xfrm>
          <a:prstGeom prst="line">
            <a:avLst/>
          </a:prstGeom>
          <a:ln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6660515" y="399288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黑体" panose="02010609060101010101" charset="-122"/>
                <a:ea typeface="黑体" panose="02010609060101010101" charset="-122"/>
              </a:rPr>
              <a:t>神的律</a:t>
            </a:r>
          </a:p>
        </p:txBody>
      </p:sp>
      <p:sp>
        <p:nvSpPr>
          <p:cNvPr id="14" name="上箭头 13"/>
          <p:cNvSpPr/>
          <p:nvPr/>
        </p:nvSpPr>
        <p:spPr>
          <a:xfrm rot="14460000">
            <a:off x="5147310" y="779780"/>
            <a:ext cx="76200" cy="3153410"/>
          </a:xfrm>
          <a:prstGeom prst="upArrow">
            <a:avLst/>
          </a:prstGeo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ang="5400000" scaled="0"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6660515" y="1120775"/>
            <a:ext cx="1605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生命之灵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/>
          <p:cNvSpPr/>
          <p:nvPr/>
        </p:nvSpPr>
        <p:spPr>
          <a:xfrm>
            <a:off x="611505" y="1120775"/>
            <a:ext cx="6135370" cy="4349115"/>
          </a:xfrm>
          <a:prstGeom prst="ellipse">
            <a:avLst/>
          </a:prstGeom>
          <a:noFill/>
          <a:ln>
            <a:solidFill>
              <a:srgbClr val="C00000"/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" name="椭圆 2"/>
          <p:cNvSpPr/>
          <p:nvPr/>
        </p:nvSpPr>
        <p:spPr>
          <a:xfrm>
            <a:off x="1500505" y="1895475"/>
            <a:ext cx="4134485" cy="2680335"/>
          </a:xfrm>
          <a:prstGeom prst="ellipse">
            <a:avLst/>
          </a:prstGeom>
          <a:noFill/>
          <a:ln>
            <a:solidFill>
              <a:srgbClr val="C00000"/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4" name="椭圆 3"/>
          <p:cNvSpPr/>
          <p:nvPr/>
        </p:nvSpPr>
        <p:spPr>
          <a:xfrm>
            <a:off x="2639060" y="2631440"/>
            <a:ext cx="1788795" cy="1247775"/>
          </a:xfrm>
          <a:prstGeom prst="ellipse">
            <a:avLst/>
          </a:prstGeom>
          <a:noFill/>
          <a:ln>
            <a:solidFill>
              <a:srgbClr val="C00000"/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08350" y="1325880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黑体" panose="02010609060101010101" charset="-122"/>
                <a:ea typeface="黑体" panose="02010609060101010101" charset="-122"/>
              </a:rPr>
              <a:t>体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309620" y="460819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黑体" panose="02010609060101010101" charset="-122"/>
                <a:ea typeface="黑体" panose="02010609060101010101" charset="-122"/>
              </a:rPr>
              <a:t>罪（与死）的律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308350" y="2095500"/>
            <a:ext cx="6134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latin typeface="黑体" panose="02010609060101010101" charset="-122"/>
                <a:ea typeface="黑体" panose="02010609060101010101" charset="-122"/>
              </a:rPr>
              <a:t>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284345" y="3532505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黑体" panose="02010609060101010101" charset="-122"/>
                <a:ea typeface="黑体" panose="02010609060101010101" charset="-122"/>
              </a:rPr>
              <a:t>善的律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764030" y="4573905"/>
            <a:ext cx="8756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latin typeface="黑体" panose="02010609060101010101" charset="-122"/>
                <a:ea typeface="黑体" panose="02010609060101010101" charset="-122"/>
              </a:rPr>
              <a:t>肉体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982470" y="3532505"/>
            <a:ext cx="8978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latin typeface="黑体" panose="02010609060101010101" charset="-122"/>
                <a:ea typeface="黑体" panose="02010609060101010101" charset="-122"/>
              </a:rPr>
              <a:t>心思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308350" y="2707005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黑体" panose="02010609060101010101" charset="-122"/>
                <a:ea typeface="黑体" panose="02010609060101010101" charset="-122"/>
              </a:rPr>
              <a:t>灵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660515" y="399288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黑体" panose="02010609060101010101" charset="-122"/>
                <a:ea typeface="黑体" panose="02010609060101010101" charset="-122"/>
              </a:rPr>
              <a:t>神的律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3089910" y="3070225"/>
            <a:ext cx="115506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>
                <a:solidFill>
                  <a:srgbClr val="FF0000"/>
                </a:solidFill>
              </a:rPr>
              <a:t>生命之灵的律</a:t>
            </a:r>
          </a:p>
        </p:txBody>
      </p:sp>
      <p:sp>
        <p:nvSpPr>
          <p:cNvPr id="16" name="乘号 15"/>
          <p:cNvSpPr/>
          <p:nvPr/>
        </p:nvSpPr>
        <p:spPr>
          <a:xfrm>
            <a:off x="4003675" y="4453255"/>
            <a:ext cx="734695" cy="805815"/>
          </a:xfrm>
          <a:prstGeom prst="mathMultiply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809240" y="116840"/>
            <a:ext cx="1808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</a:rPr>
              <a:t>生命之灵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894205" y="829945"/>
            <a:ext cx="6934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生命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207125" y="829945"/>
            <a:ext cx="7727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/>
              <a:t>那灵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207125" y="1412875"/>
            <a:ext cx="9486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神的灵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207125" y="1960880"/>
            <a:ext cx="12039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基督的灵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207125" y="2730500"/>
            <a:ext cx="6934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基督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806690" y="1660525"/>
            <a:ext cx="32067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>
                <a:solidFill>
                  <a:srgbClr val="FF0000"/>
                </a:solidFill>
              </a:rPr>
              <a:t>内住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186815" y="5016500"/>
            <a:ext cx="26771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000" b="1">
                <a:sym typeface="+mn-ea"/>
              </a:rPr>
              <a:t>1.</a:t>
            </a:r>
            <a:r>
              <a:rPr lang="zh-CN" altLang="en-US" sz="2000" b="1">
                <a:sym typeface="+mn-ea"/>
              </a:rPr>
              <a:t>天天</a:t>
            </a:r>
            <a:r>
              <a:rPr lang="zh-CN" altLang="en-US" sz="2000" b="1"/>
              <a:t>享受生命的分赐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671695" y="5016500"/>
            <a:ext cx="369824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/>
              <a:t>2.</a:t>
            </a:r>
            <a:r>
              <a:rPr lang="zh-CN" altLang="en-US" sz="2000" b="1"/>
              <a:t>不照着肉体活着，心思置于灵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186815" y="5596890"/>
            <a:ext cx="21666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/>
              <a:t>3.</a:t>
            </a:r>
            <a:r>
              <a:rPr lang="zh-CN" altLang="en-US" sz="2000" b="1"/>
              <a:t>治死肉体的行为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186815" y="1348105"/>
            <a:ext cx="327469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灵因义是生命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186815" y="1856105"/>
            <a:ext cx="361378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灵扩展到心思里，使心思成为生命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186815" y="2730500"/>
            <a:ext cx="429069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分赐到必死的身体，使罪的身体成为生命的身体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1186815" y="3789680"/>
            <a:ext cx="569595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/>
              <a:t>没有定罪，释放我们</a:t>
            </a:r>
            <a:r>
              <a:rPr lang="zh-CN" altLang="en-US" sz="2000" b="1">
                <a:sym typeface="+mn-ea"/>
              </a:rPr>
              <a:t>神的律和</a:t>
            </a:r>
            <a:r>
              <a:rPr lang="zh-CN" altLang="en-US" sz="2000" b="1"/>
              <a:t>罪的律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186815" y="4265295"/>
            <a:ext cx="35013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定罪了罪，成就律法义的要求</a:t>
            </a:r>
          </a:p>
        </p:txBody>
      </p:sp>
      <p:cxnSp>
        <p:nvCxnSpPr>
          <p:cNvPr id="18" name="直接连接符 17"/>
          <p:cNvCxnSpPr>
            <a:endCxn id="4" idx="1"/>
          </p:cNvCxnSpPr>
          <p:nvPr/>
        </p:nvCxnSpPr>
        <p:spPr>
          <a:xfrm flipV="1">
            <a:off x="2693035" y="1029335"/>
            <a:ext cx="3524885" cy="1143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左大括号 18"/>
          <p:cNvSpPr/>
          <p:nvPr/>
        </p:nvSpPr>
        <p:spPr>
          <a:xfrm>
            <a:off x="1126490" y="984885"/>
            <a:ext cx="142875" cy="2179955"/>
          </a:xfrm>
          <a:prstGeom prst="lef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613410" y="1404620"/>
            <a:ext cx="38354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>
                <a:solidFill>
                  <a:srgbClr val="FF0000"/>
                </a:solidFill>
              </a:rPr>
              <a:t>四重生命</a:t>
            </a:r>
          </a:p>
        </p:txBody>
      </p:sp>
      <p:sp>
        <p:nvSpPr>
          <p:cNvPr id="21" name="右大括号 20"/>
          <p:cNvSpPr/>
          <p:nvPr/>
        </p:nvSpPr>
        <p:spPr>
          <a:xfrm>
            <a:off x="7474585" y="941070"/>
            <a:ext cx="217805" cy="2048510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文本框 21"/>
          <p:cNvSpPr txBox="1"/>
          <p:nvPr/>
        </p:nvSpPr>
        <p:spPr>
          <a:xfrm>
            <a:off x="306070" y="5073650"/>
            <a:ext cx="69088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>
                <a:solidFill>
                  <a:srgbClr val="FF0000"/>
                </a:solidFill>
              </a:rPr>
              <a:t>我们的配合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 animBg="1"/>
      <p:bldP spid="20" grpId="0"/>
      <p:bldP spid="21" grpId="0" animBg="1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86485" y="2036445"/>
            <a:ext cx="440690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/>
              <a:t>神圣属性</a:t>
            </a:r>
          </a:p>
        </p:txBody>
      </p:sp>
      <p:sp>
        <p:nvSpPr>
          <p:cNvPr id="3" name="左大括号 2"/>
          <p:cNvSpPr/>
          <p:nvPr/>
        </p:nvSpPr>
        <p:spPr>
          <a:xfrm>
            <a:off x="1765935" y="1587500"/>
            <a:ext cx="329565" cy="2661920"/>
          </a:xfrm>
          <a:prstGeom prst="lef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800" b="1"/>
          </a:p>
        </p:txBody>
      </p:sp>
      <p:sp>
        <p:nvSpPr>
          <p:cNvPr id="4" name="文本框 3"/>
          <p:cNvSpPr txBox="1"/>
          <p:nvPr/>
        </p:nvSpPr>
        <p:spPr>
          <a:xfrm>
            <a:off x="2101850" y="1305560"/>
            <a:ext cx="8978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/>
              <a:t>公义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145665" y="2672715"/>
            <a:ext cx="8978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/>
              <a:t>圣别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145665" y="3923665"/>
            <a:ext cx="8978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/>
              <a:t>荣耀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865245" y="1305560"/>
            <a:ext cx="130111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称义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875145" y="1305560"/>
            <a:ext cx="3790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/>
              <a:t>灵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865245" y="2672715"/>
            <a:ext cx="232791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/>
              <a:t>圣别（变化）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875145" y="2682875"/>
            <a:ext cx="54038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/>
              <a:t>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955415" y="3923665"/>
            <a:ext cx="123571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得荣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696710" y="3851275"/>
            <a:ext cx="89789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 b="1">
                <a:sym typeface="+mn-ea"/>
              </a:rPr>
              <a:t>身体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3588385" y="538480"/>
            <a:ext cx="197040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/>
              <a:t>救恩的阶段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3588385" y="5063490"/>
            <a:ext cx="268541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/>
              <a:t>得着许多的儿子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935605" y="887730"/>
            <a:ext cx="29889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儿子名分的福分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79805" y="1604010"/>
            <a:ext cx="29889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儿子名分的灵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79805" y="2216785"/>
            <a:ext cx="29889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那灵的见证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79805" y="2834640"/>
            <a:ext cx="29889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那灵的引导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79805" y="3411220"/>
            <a:ext cx="29889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4.</a:t>
            </a:r>
            <a:r>
              <a:rPr lang="zh-CN" altLang="en-US" sz="2400" b="1"/>
              <a:t>那灵的初熟果子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79805" y="3970020"/>
            <a:ext cx="29889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5.</a:t>
            </a:r>
            <a:r>
              <a:rPr lang="zh-CN" altLang="en-US" sz="2400" b="1"/>
              <a:t>那灵的帮助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79805" y="4528820"/>
            <a:ext cx="29889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6.</a:t>
            </a:r>
            <a:r>
              <a:rPr lang="zh-CN" altLang="en-US" sz="2400" b="1"/>
              <a:t>那灵的代求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613910" y="2503170"/>
            <a:ext cx="29889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完满的儿子名分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613910" y="3239770"/>
            <a:ext cx="34563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显示在荣耀的自由里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669925" y="887730"/>
            <a:ext cx="23871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荣耀的后嗣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12190" y="43624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模成的后嗣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297305" y="121856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长子的许多弟兄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297305" y="179895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和基督同作后嗣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297305" y="234696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模成长子的形像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161155" y="1341755"/>
            <a:ext cx="37553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里面借着那灵的工作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182745" y="2011045"/>
            <a:ext cx="37547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外面借着万有互相效力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297305" y="3289935"/>
            <a:ext cx="8636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得荣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161155" y="3041650"/>
            <a:ext cx="45231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神的众子显示在荣耀的自由里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161155" y="374840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同享神的荣耀</a:t>
            </a:r>
          </a:p>
        </p:txBody>
      </p:sp>
      <p:sp>
        <p:nvSpPr>
          <p:cNvPr id="12" name="左大括号 11"/>
          <p:cNvSpPr/>
          <p:nvPr/>
        </p:nvSpPr>
        <p:spPr>
          <a:xfrm>
            <a:off x="4034790" y="1532890"/>
            <a:ext cx="260985" cy="701040"/>
          </a:xfrm>
          <a:prstGeom prst="lef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左大括号 12"/>
          <p:cNvSpPr/>
          <p:nvPr/>
        </p:nvSpPr>
        <p:spPr>
          <a:xfrm>
            <a:off x="3990975" y="3289935"/>
            <a:ext cx="260985" cy="701040"/>
          </a:xfrm>
          <a:prstGeom prst="lef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727</Words>
  <Application>Microsoft Office PowerPoint</Application>
  <PresentationFormat>全屏显示(4:3)</PresentationFormat>
  <Paragraphs>95</Paragraphs>
  <Slides>11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0" baseType="lpstr">
      <vt:lpstr>方正姚体</vt:lpstr>
      <vt:lpstr>黑体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bide</cp:lastModifiedBy>
  <cp:revision>5</cp:revision>
  <dcterms:created xsi:type="dcterms:W3CDTF">2018-06-12T12:55:00Z</dcterms:created>
  <dcterms:modified xsi:type="dcterms:W3CDTF">2020-07-29T22:33:00Z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