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一团泥，贵或贱，全在窑匠一念间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9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50340" y="819150"/>
            <a:ext cx="5771515" cy="521970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神的拣选，我们的定命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46250" y="1687195"/>
            <a:ext cx="4160520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在于呼召的神    九1～13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46250" y="2304415"/>
            <a:ext cx="4160520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在于神的怜悯　九14～18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46250" y="2900045"/>
            <a:ext cx="3908425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在于神的主宰　九19～29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46250" y="3509010"/>
            <a:ext cx="5103495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借着那本于信的义　九30～十3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02615" y="534670"/>
            <a:ext cx="7938770" cy="230695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9:15 因为祂对摩西说，“我要向谁施怜悯，就向谁施怜悯；要对谁动怜恤，就对谁动怜恤。”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9:16 这样看来，这不在于那定意的，也不在于那奔跑的，只在于那施怜悯的神。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3250" y="2899410"/>
            <a:ext cx="7938770" cy="230695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9:23 且要在那些蒙怜悯、早预备得荣耀的器皿上，彰显祂荣耀的丰富；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9:24 这器皿就是我们这蒙祂所召的，不但从犹太人中，也从外邦人中，这有什么不可？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50340" y="819150"/>
            <a:ext cx="5771515" cy="521970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神的拣选，我们的定命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46250" y="1687195"/>
            <a:ext cx="4160520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在于呼召的神    九1～13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46250" y="2304415"/>
            <a:ext cx="4160520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在于神的怜悯　九14～18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46250" y="2900045"/>
            <a:ext cx="3908425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在于神的主宰　九19～29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46250" y="3509010"/>
            <a:ext cx="5103495" cy="46037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24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借着那本于信的义　九30～十3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2480" y="517525"/>
            <a:ext cx="32435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神的拣选，我们的定命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066415" y="245046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救恩的阶段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92570" y="3547110"/>
            <a:ext cx="17189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完满的儿子名分，显示在荣耀的自由里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2197100" y="3082290"/>
            <a:ext cx="3844290" cy="2498090"/>
            <a:chOff x="4531" y="3035"/>
            <a:chExt cx="6054" cy="3934"/>
          </a:xfrm>
        </p:grpSpPr>
        <p:sp>
          <p:nvSpPr>
            <p:cNvPr id="7" name="文本框 6"/>
            <p:cNvSpPr txBox="1"/>
            <p:nvPr/>
          </p:nvSpPr>
          <p:spPr>
            <a:xfrm>
              <a:off x="4860" y="3369"/>
              <a:ext cx="2049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称义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9600" y="3369"/>
              <a:ext cx="59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/>
                <a:t>灵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4812" y="4665"/>
              <a:ext cx="3786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b="1"/>
                <a:t>圣别</a:t>
              </a:r>
              <a:r>
                <a:rPr lang="zh-CN" altLang="en-US" b="1"/>
                <a:t>（变化、模成）</a:t>
              </a: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9552" y="4681"/>
              <a:ext cx="770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b="1"/>
                <a:t>魂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4812" y="5945"/>
              <a:ext cx="1946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得荣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9070" y="5945"/>
              <a:ext cx="1252" cy="725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 sz="2400" b="1">
                  <a:sym typeface="+mn-ea"/>
                </a:rPr>
                <a:t>身体</a:t>
              </a:r>
            </a:p>
          </p:txBody>
        </p:sp>
        <p:cxnSp>
          <p:nvCxnSpPr>
            <p:cNvPr id="4" name="直接连接符 3"/>
            <p:cNvCxnSpPr>
              <a:endCxn id="8" idx="1"/>
            </p:cNvCxnSpPr>
            <p:nvPr/>
          </p:nvCxnSpPr>
          <p:spPr>
            <a:xfrm flipV="1">
              <a:off x="6254" y="3732"/>
              <a:ext cx="3346" cy="1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6294" y="6306"/>
              <a:ext cx="2776" cy="3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 flipV="1">
              <a:off x="8428" y="5045"/>
              <a:ext cx="1106" cy="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圆角矩形 14"/>
            <p:cNvSpPr/>
            <p:nvPr/>
          </p:nvSpPr>
          <p:spPr>
            <a:xfrm>
              <a:off x="4531" y="3035"/>
              <a:ext cx="6054" cy="393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右箭头 15"/>
          <p:cNvSpPr/>
          <p:nvPr/>
        </p:nvSpPr>
        <p:spPr>
          <a:xfrm>
            <a:off x="6066155" y="4295140"/>
            <a:ext cx="526415" cy="132080"/>
          </a:xfrm>
          <a:prstGeom prst="rightArrow">
            <a:avLst>
              <a:gd name="adj1" fmla="val 0"/>
              <a:gd name="adj2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738505" y="41313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罪人</a:t>
            </a:r>
          </a:p>
        </p:txBody>
      </p:sp>
      <p:sp>
        <p:nvSpPr>
          <p:cNvPr id="19" name="右箭头 18"/>
          <p:cNvSpPr/>
          <p:nvPr/>
        </p:nvSpPr>
        <p:spPr>
          <a:xfrm>
            <a:off x="1533525" y="4358640"/>
            <a:ext cx="526415" cy="132080"/>
          </a:xfrm>
          <a:prstGeom prst="rightArrow">
            <a:avLst>
              <a:gd name="adj1" fmla="val 0"/>
              <a:gd name="adj2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482465" y="51752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我们的定命在于神的拣选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107180" y="473075"/>
            <a:ext cx="3600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792480" y="140398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我们的定命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698750" y="134239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16" grpId="0" animBg="1"/>
      <p:bldP spid="17" grpId="0"/>
      <p:bldP spid="19" grpId="0" animBg="1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454660" y="539115"/>
            <a:ext cx="2541905" cy="25412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6" name="椭圆 5"/>
          <p:cNvSpPr/>
          <p:nvPr/>
        </p:nvSpPr>
        <p:spPr>
          <a:xfrm>
            <a:off x="1404620" y="2219325"/>
            <a:ext cx="920750" cy="83375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7" name="文本框 6"/>
          <p:cNvSpPr txBox="1"/>
          <p:nvPr/>
        </p:nvSpPr>
        <p:spPr>
          <a:xfrm>
            <a:off x="1490980" y="245237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以撒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01395" y="769620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以实玛利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74370" y="1219200"/>
            <a:ext cx="215836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心兰、约珊、米但、米甸、伊施巴和书亚</a:t>
            </a:r>
          </a:p>
        </p:txBody>
      </p:sp>
      <p:sp>
        <p:nvSpPr>
          <p:cNvPr id="10" name="椭圆 9"/>
          <p:cNvSpPr/>
          <p:nvPr/>
        </p:nvSpPr>
        <p:spPr>
          <a:xfrm>
            <a:off x="3348990" y="473710"/>
            <a:ext cx="2541905" cy="25412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11" name="椭圆 10"/>
          <p:cNvSpPr/>
          <p:nvPr/>
        </p:nvSpPr>
        <p:spPr>
          <a:xfrm>
            <a:off x="4298950" y="2153920"/>
            <a:ext cx="920750" cy="83375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12" name="文本框 11"/>
          <p:cNvSpPr txBox="1"/>
          <p:nvPr/>
        </p:nvSpPr>
        <p:spPr>
          <a:xfrm>
            <a:off x="4136390" y="11779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以扫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442460" y="238125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雅各</a:t>
            </a:r>
          </a:p>
        </p:txBody>
      </p:sp>
      <p:sp>
        <p:nvSpPr>
          <p:cNvPr id="14" name="椭圆 13"/>
          <p:cNvSpPr/>
          <p:nvPr/>
        </p:nvSpPr>
        <p:spPr>
          <a:xfrm>
            <a:off x="6260465" y="511810"/>
            <a:ext cx="2541905" cy="25412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15" name="椭圆 14"/>
          <p:cNvSpPr/>
          <p:nvPr/>
        </p:nvSpPr>
        <p:spPr>
          <a:xfrm>
            <a:off x="6892925" y="1873885"/>
            <a:ext cx="1238250" cy="117284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16" name="文本框 15"/>
          <p:cNvSpPr txBox="1"/>
          <p:nvPr/>
        </p:nvSpPr>
        <p:spPr>
          <a:xfrm>
            <a:off x="6734810" y="1078865"/>
            <a:ext cx="171831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从以色列生的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887210" y="2254885"/>
            <a:ext cx="12903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以色列人</a:t>
            </a:r>
          </a:p>
        </p:txBody>
      </p:sp>
      <p:sp>
        <p:nvSpPr>
          <p:cNvPr id="18" name="右箭头 17"/>
          <p:cNvSpPr/>
          <p:nvPr/>
        </p:nvSpPr>
        <p:spPr>
          <a:xfrm rot="20640000">
            <a:off x="2310130" y="2421890"/>
            <a:ext cx="1186180" cy="11747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箭头 18"/>
          <p:cNvSpPr/>
          <p:nvPr/>
        </p:nvSpPr>
        <p:spPr>
          <a:xfrm rot="20640000">
            <a:off x="5219065" y="2308860"/>
            <a:ext cx="1127125" cy="13017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596265" y="4498975"/>
            <a:ext cx="79946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chemeClr val="tx1"/>
                </a:solidFill>
              </a:rPr>
              <a:t>犹太人</a:t>
            </a:r>
            <a:r>
              <a:rPr lang="zh-CN" altLang="en-US" sz="2400" b="1">
                <a:solidFill>
                  <a:srgbClr val="FF0000"/>
                </a:solidFill>
              </a:rPr>
              <a:t>都是</a:t>
            </a:r>
            <a:r>
              <a:rPr lang="zh-CN" altLang="en-US" sz="2400" b="1">
                <a:solidFill>
                  <a:schemeClr val="tx1"/>
                </a:solidFill>
              </a:rPr>
              <a:t>从以色列生的，但他们</a:t>
            </a:r>
            <a:r>
              <a:rPr lang="zh-CN" altLang="en-US" sz="2400" b="1">
                <a:solidFill>
                  <a:srgbClr val="FF0000"/>
                </a:solidFill>
              </a:rPr>
              <a:t>没有都</a:t>
            </a:r>
            <a:r>
              <a:rPr lang="zh-CN" altLang="en-US" sz="2400" b="1">
                <a:solidFill>
                  <a:schemeClr val="tx1"/>
                </a:solidFill>
              </a:rPr>
              <a:t>蒙神拣选。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</a:rPr>
              <a:t>只有以撒和他一部分的后裔</a:t>
            </a:r>
            <a:r>
              <a:rPr lang="zh-CN" altLang="en-US" sz="2400" b="1">
                <a:solidFill>
                  <a:schemeClr val="tx1"/>
                </a:solidFill>
              </a:rPr>
              <a:t>蒙了拣选，</a:t>
            </a:r>
            <a:r>
              <a:rPr lang="zh-CN" altLang="en-US" sz="2400" b="1">
                <a:solidFill>
                  <a:srgbClr val="C00000"/>
                </a:solidFill>
              </a:rPr>
              <a:t>才</a:t>
            </a:r>
            <a:r>
              <a:rPr lang="zh-CN" altLang="en-US" sz="2400" b="1">
                <a:solidFill>
                  <a:srgbClr val="FF0000"/>
                </a:solidFill>
              </a:rPr>
              <a:t>算是神的儿女</a:t>
            </a:r>
            <a:r>
              <a:rPr lang="zh-CN" altLang="en-US" sz="2400" b="1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91160" y="3766185"/>
            <a:ext cx="8289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肉体的儿女不就是神的儿女，惟独那应许的儿女才算是后裔。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/>
      <p:bldP spid="13" grpId="0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7075" y="372745"/>
            <a:ext cx="791845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 我在基督里说真话，并不说谎，有我的良心在圣灵里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同我作见证，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 我是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大有忧愁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心里不住的伤痛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9:3 为我弟兄，我肉身的亲人，我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宁愿自己被咒诅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与基</a:t>
            </a:r>
          </a:p>
          <a:p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督分离。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6915" y="2395855"/>
            <a:ext cx="7820660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是以色列人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有儿子的名分、荣耀、诸约、律法的颁赐、事奉和应许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列祖是他们的，按肉体说，基督也是出于他们的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107055" y="4109085"/>
            <a:ext cx="268541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sym typeface="+mn-ea"/>
              </a:rPr>
              <a:t>没有都</a:t>
            </a:r>
            <a:r>
              <a:rPr lang="zh-CN" altLang="en-US" sz="2800" b="1">
                <a:sym typeface="+mn-ea"/>
              </a:rPr>
              <a:t>蒙神拣选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66290" y="4794250"/>
            <a:ext cx="5240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不是本于行为，乃是本于那呼召人的。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413760" y="5419090"/>
            <a:ext cx="23164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在于呼召的神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2610" y="3508375"/>
            <a:ext cx="53124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怜悯比恩典够得更远。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2610" y="2574290"/>
            <a:ext cx="80156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怜恤比怜悯更深、更细、更丰富。本节</a:t>
            </a:r>
            <a:r>
              <a:rPr lang="zh-CN" altLang="en-US" sz="2400" b="1">
                <a:sym typeface="+mn-ea"/>
              </a:rPr>
              <a:t>将</a:t>
            </a:r>
            <a:r>
              <a:rPr lang="zh-CN" altLang="en-US" sz="2400" b="1"/>
              <a:t>怜恤与怜悯放在一起，加强神是满有怜悯的这个事实。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2610" y="337820"/>
            <a:ext cx="79692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9:14 这样，我们可说什么？难道在神有不义么？绝对没有！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62610" y="803275"/>
            <a:ext cx="800481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9:15 因为祂对摩西说，“我要向谁施怜悯，就向谁施怜悯；要对谁动怜恤，就对谁动怜恤。”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9:16 这样看来，这不在于那定意的，也不在于那奔跑的，只在于那施怜悯的神。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62610" y="4062095"/>
            <a:ext cx="80156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恩典只达到相称的情形，但怜悯够得远多了，临到可怜且不配得恩典的情形。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2610" y="5186045"/>
            <a:ext cx="80054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神的拣选不是照着我们的努力和劳苦，完全在于那施怜悯的神。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11170" y="902335"/>
            <a:ext cx="929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窑匠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09160" y="902335"/>
            <a:ext cx="11010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器皿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11170" y="379095"/>
            <a:ext cx="637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神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24425" y="379095"/>
            <a:ext cx="637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9495" y="1616075"/>
            <a:ext cx="76339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我们成为贵重的器皿，不是我们拣选的结果；这乃是起源于神的主宰。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9495" y="2580640"/>
            <a:ext cx="76339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神有权柄将我们这些祂所拣选并呼召的人</a:t>
            </a:r>
            <a:r>
              <a:rPr lang="en-US" altLang="zh-CN" sz="2400" b="1"/>
              <a:t>——</a:t>
            </a:r>
            <a:r>
              <a:rPr lang="zh-CN" altLang="en-US" sz="2400" b="1"/>
              <a:t>不但从犹太人中，也从外邦人中</a:t>
            </a:r>
            <a:r>
              <a:rPr lang="en-US" altLang="zh-CN" sz="2400" b="1"/>
              <a:t>——</a:t>
            </a:r>
            <a:r>
              <a:rPr lang="zh-CN" altLang="en-US" sz="2400" b="1"/>
              <a:t>作成蒙怜悯的器皿以盛装祂，使祂荣耀的丰富得以彰显，得以显明。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2747645" y="3953510"/>
            <a:ext cx="1818640" cy="1292860"/>
          </a:xfrm>
          <a:prstGeom prst="roundRect">
            <a:avLst/>
          </a:prstGeom>
          <a:ln w="12700" cmpd="sng">
            <a:solidFill>
              <a:srgbClr val="00206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4566285" y="3953510"/>
            <a:ext cx="1818640" cy="1292860"/>
          </a:xfrm>
          <a:prstGeom prst="roundRect">
            <a:avLst/>
          </a:prstGeom>
          <a:ln w="12700" cmpd="sng">
            <a:solidFill>
              <a:srgbClr val="00206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 flipH="1">
            <a:off x="4056380" y="3931920"/>
            <a:ext cx="10795" cy="128206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5022215" y="3964305"/>
            <a:ext cx="10795" cy="128206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2890520" y="438848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犹太人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186045" y="4388485"/>
            <a:ext cx="1097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外邦人</a:t>
            </a:r>
          </a:p>
        </p:txBody>
      </p:sp>
      <p:sp>
        <p:nvSpPr>
          <p:cNvPr id="14" name="矩形 13"/>
          <p:cNvSpPr/>
          <p:nvPr/>
        </p:nvSpPr>
        <p:spPr>
          <a:xfrm>
            <a:off x="4067810" y="3931920"/>
            <a:ext cx="974725" cy="131508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256280" y="575056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神拣选并呼召的人</a:t>
            </a:r>
          </a:p>
        </p:txBody>
      </p:sp>
      <p:sp>
        <p:nvSpPr>
          <p:cNvPr id="16" name="右箭头 15"/>
          <p:cNvSpPr/>
          <p:nvPr/>
        </p:nvSpPr>
        <p:spPr>
          <a:xfrm rot="16200000">
            <a:off x="4197985" y="5396865"/>
            <a:ext cx="748030" cy="15367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7" name="直接连接符 16"/>
          <p:cNvCxnSpPr>
            <a:stCxn id="4" idx="3"/>
          </p:cNvCxnSpPr>
          <p:nvPr/>
        </p:nvCxnSpPr>
        <p:spPr>
          <a:xfrm>
            <a:off x="3648710" y="609600"/>
            <a:ext cx="1205230" cy="317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endCxn id="3" idx="1"/>
          </p:cNvCxnSpPr>
          <p:nvPr/>
        </p:nvCxnSpPr>
        <p:spPr>
          <a:xfrm>
            <a:off x="3821430" y="1130935"/>
            <a:ext cx="887730" cy="190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 animBg="1"/>
      <p:bldP spid="12" grpId="0"/>
      <p:bldP spid="13" grpId="0"/>
      <p:bldP spid="14" grpId="0" animBg="1"/>
      <p:bldP spid="15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2290" y="1512570"/>
            <a:ext cx="70783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追求律法之义的以色列人，并未达到那律法。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2290" y="2536190"/>
            <a:ext cx="7392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未曾追求义的外邦人，反得着了义，就是本于信的义。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54035" y="151257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54035" y="253619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760</Words>
  <Application>Microsoft Office PowerPoint</Application>
  <PresentationFormat>全屏显示(4:3)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3</cp:revision>
  <dcterms:created xsi:type="dcterms:W3CDTF">2018-06-19T14:19:47Z</dcterms:created>
  <dcterms:modified xsi:type="dcterms:W3CDTF">2020-07-29T22:34:56Z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