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8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37267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94963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latin typeface="方正姚体" panose="02010601030101010101" pitchFamily="2" charset="-122"/>
                <a:ea typeface="方正姚体" panose="02010601030101010101" pitchFamily="2" charset="-122"/>
              </a:rPr>
              <a:t>或饮食，或行事，切勿成为绊脚石</a:t>
            </a:r>
            <a:endParaRPr lang="zh-CN" altLang="en-US" sz="3600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10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25170" y="454660"/>
            <a:ext cx="749490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10:16 我们所祝福的福杯，岂不是基督之血的交通么？我们所擘开的饼，岂不是基督身体的交通么？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10:17 因着只有一个饼，我们虽多，还是一个身体，因我们都分受这一个饼。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10:18 你们看那按着肉体是以色列人的，那些吃祭物的，岂不是与祭坛交通的人么？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25170" y="2606040"/>
            <a:ext cx="9486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吃祭物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25170" y="3290570"/>
            <a:ext cx="171450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000" b="1">
                <a:sym typeface="+mn-ea"/>
              </a:rPr>
              <a:t>与祭坛有交通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244850" y="2606040"/>
            <a:ext cx="196977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喝所祝福的福杯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244850" y="3290570"/>
            <a:ext cx="196977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基督之血的交通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060440" y="2606040"/>
            <a:ext cx="171450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吃所擘开的饼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060440" y="3290570"/>
            <a:ext cx="196977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基督身体的交通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25170" y="4032250"/>
            <a:ext cx="749554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/>
              <a:t>“</a:t>
            </a:r>
            <a:r>
              <a:rPr lang="zh-CN" altLang="en-US" sz="2000" b="1"/>
              <a:t>交通</a:t>
            </a:r>
            <a:r>
              <a:rPr lang="en-US" altLang="zh-CN" sz="2000" b="1"/>
              <a:t>”</a:t>
            </a:r>
            <a:r>
              <a:rPr lang="zh-CN" altLang="en-US" sz="2000" b="1"/>
              <a:t>，或，一同有分。这里的交通，是指信徒一同有分于基督的血和身体的交通。这使我们这些有分于主的血和身体的人，不仅彼此是一，也与主是一。我们这些有分的人，在主血和主身体的交通中，得以与主联合为一。使徒这里的意思，是要说明吃喝如何使吃喝的人，与他们所吃所喝的成为一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9465" y="279400"/>
            <a:ext cx="742188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10:20 我乃是说，外邦人所献的祭，是祭鬼，不是祭神；我不愿意你们成为与鬼交通的人。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10:21 你们不能喝主的杯，又喝鬼的杯；不能有分于主的筵席，又有分于鬼的筵席。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10:22 我们可惹主的妒忌么？难道我们比祂还强么？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99465" y="2075180"/>
            <a:ext cx="742188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偶像、祭偶像之物，都算不得什么，但在这些后面的乃是鬼，是神所憎恨、所恨恶的。敬拜神的信徒，该禁戒自己因吃祭偶像之物，而与鬼联合为一，成为与鬼交通的人。鬼既是偶像的实际，吃祭偶像之物，就使吃的人成了与鬼交通的人，有分于鬼的人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99465" y="3512820"/>
            <a:ext cx="742188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吃祭偶像之物的人，不仅成了与鬼交通的人，也成了有分于鬼的人，使他们与鬼成为一。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99465" y="4428490"/>
            <a:ext cx="742188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喝主的杯，有分于主的筵席，使我们与主联合为一。喝鬼的杯，有分于鬼的筵席，使我们与鬼成为一。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99465" y="5344160"/>
            <a:ext cx="742188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主是忌邪的神，拜偶像是祂最憎恨、最恨恶的。我们若有分于鬼的交通，与鬼成为一，就要惹动主的妒忌。因此，我们必须逃避拜偶像的事。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10590" y="1931670"/>
            <a:ext cx="7290435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/>
              <a:t>2.</a:t>
            </a:r>
            <a:r>
              <a:rPr lang="zh-CN" altLang="en-US" sz="2000" b="1"/>
              <a:t>23、31节及六12给我们规律新约信徒行为的四个基本原则。凡事都可行，但不论作什么，必须：关于事情本身，是有益处的；关于自己，不受任何辖制；关于别人，建造他们；关于神，荣耀祂。不然就不该作。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10590" y="28130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正当的吃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10590" y="817880"/>
            <a:ext cx="729043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/>
              <a:t>1.</a:t>
            </a:r>
            <a:r>
              <a:rPr lang="zh-CN" altLang="en-US" sz="2000" b="1"/>
              <a:t>我们需要深刻地看见，吃与享受有关。我们若享受基督以外的事物，在神看来，那享受就是拜偶像。我们需要简化并净化我们的享受，使我们只享受主自己。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10590" y="3361690"/>
            <a:ext cx="655764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/>
              <a:t>3.</a:t>
            </a:r>
            <a:r>
              <a:rPr lang="zh-CN" altLang="en-US" sz="2000" b="1"/>
              <a:t>不要为良心的缘故查问什么。（</a:t>
            </a:r>
            <a:r>
              <a:rPr lang="en-US" altLang="zh-CN" sz="2000" b="1"/>
              <a:t>25-27</a:t>
            </a:r>
            <a:r>
              <a:rPr lang="zh-CN" altLang="en-US" sz="2000" b="1"/>
              <a:t>，</a:t>
            </a:r>
            <a:r>
              <a:rPr lang="en-US" altLang="zh-CN" sz="2000" b="1"/>
              <a:t>29</a:t>
            </a:r>
            <a:r>
              <a:rPr lang="zh-CN" altLang="en-US" sz="2000" b="1"/>
              <a:t>下</a:t>
            </a:r>
            <a:r>
              <a:rPr lang="en-US" altLang="zh-CN" sz="2000" b="1"/>
              <a:t>-31</a:t>
            </a:r>
            <a:r>
              <a:rPr lang="zh-CN" altLang="en-US" sz="2000" b="1"/>
              <a:t>）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10590" y="3899535"/>
            <a:ext cx="729043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/>
              <a:t>4.</a:t>
            </a:r>
            <a:r>
              <a:rPr lang="zh-CN" altLang="en-US" sz="2000" b="1"/>
              <a:t>不论对那一类人，我们都不该成为他们的拦阻、绊脚石，叫他们可以得救。（</a:t>
            </a:r>
            <a:r>
              <a:rPr lang="en-US" altLang="zh-CN" sz="2000" b="1"/>
              <a:t>32</a:t>
            </a:r>
            <a:r>
              <a:rPr lang="zh-CN" altLang="en-US" sz="2000" b="1"/>
              <a:t>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10590" y="4735195"/>
            <a:ext cx="477075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/>
              <a:t>5.</a:t>
            </a:r>
            <a:r>
              <a:rPr lang="zh-CN" altLang="en-US" sz="2000" b="1"/>
              <a:t>凡事叫众人喜悦。（</a:t>
            </a:r>
            <a:r>
              <a:rPr lang="en-US" altLang="zh-CN" sz="2000" b="1"/>
              <a:t>33</a:t>
            </a:r>
            <a:r>
              <a:rPr lang="zh-CN" altLang="en-US" sz="2000" b="1"/>
              <a:t>）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10590" y="5237480"/>
            <a:ext cx="584898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/>
              <a:t>6.</a:t>
            </a:r>
            <a:r>
              <a:rPr lang="zh-CN" altLang="en-US" sz="2000" b="1"/>
              <a:t>效法那效法基督的人。（十一</a:t>
            </a:r>
            <a:r>
              <a:rPr lang="en-US" altLang="zh-CN" sz="2000" b="1"/>
              <a:t>1</a:t>
            </a:r>
            <a:r>
              <a:rPr lang="zh-CN" altLang="en-US" sz="2000" b="1"/>
              <a:t>）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910590" y="5805170"/>
            <a:ext cx="594868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/>
              <a:t>7.</a:t>
            </a:r>
            <a:r>
              <a:rPr lang="zh-CN" altLang="en-US" sz="2000" b="1"/>
              <a:t>专注于中心异象</a:t>
            </a:r>
            <a:r>
              <a:rPr lang="en-US" altLang="zh-CN" sz="2000" b="1"/>
              <a:t>——</a:t>
            </a:r>
            <a:r>
              <a:rPr lang="zh-CN" altLang="en-US" sz="2000" b="1"/>
              <a:t>基督与召会的异象。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44600" y="669290"/>
            <a:ext cx="6408420" cy="5367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30000"/>
              </a:lnSpc>
            </a:pPr>
            <a:r>
              <a:rPr lang="zh-CN" altLang="en-US" sz="2400" b="1">
                <a:latin typeface="华文细黑" panose="02010600040101010101" charset="-122"/>
                <a:ea typeface="华文细黑" panose="02010600040101010101" charset="-122"/>
              </a:rPr>
              <a:t>以色列人的预表</a:t>
            </a:r>
            <a:r>
              <a:rPr lang="zh-CN" altLang="en-US" sz="2400" b="1"/>
              <a:t>　</a:t>
            </a:r>
          </a:p>
          <a:p>
            <a:pPr fontAlgn="auto">
              <a:lnSpc>
                <a:spcPct val="130000"/>
              </a:lnSpc>
            </a:pPr>
            <a:r>
              <a:rPr lang="zh-CN" altLang="en-US" sz="2400" b="1"/>
              <a:t>  1</a:t>
            </a:r>
            <a:r>
              <a:rPr lang="en-US" altLang="zh-CN" sz="2400" b="1"/>
              <a:t>.</a:t>
            </a:r>
            <a:r>
              <a:rPr lang="zh-CN" altLang="en-US" sz="2400" b="1"/>
              <a:t>受浸归了摩西 </a:t>
            </a:r>
          </a:p>
          <a:p>
            <a:pPr fontAlgn="auto">
              <a:lnSpc>
                <a:spcPct val="130000"/>
              </a:lnSpc>
            </a:pPr>
            <a:r>
              <a:rPr lang="zh-CN" altLang="en-US" sz="2400" b="1"/>
              <a:t>  2</a:t>
            </a:r>
            <a:r>
              <a:rPr lang="en-US" altLang="zh-CN" sz="2400" b="1"/>
              <a:t>.</a:t>
            </a:r>
            <a:r>
              <a:rPr lang="zh-CN" altLang="en-US" sz="2400" b="1"/>
              <a:t>吃一样的灵食，喝一样的灵水 </a:t>
            </a:r>
          </a:p>
          <a:p>
            <a:pPr fontAlgn="auto">
              <a:lnSpc>
                <a:spcPct val="130000"/>
              </a:lnSpc>
            </a:pPr>
            <a:r>
              <a:rPr lang="zh-CN" altLang="en-US" sz="2400" b="1"/>
              <a:t>  3</a:t>
            </a:r>
            <a:r>
              <a:rPr lang="en-US" altLang="zh-CN" sz="2400" b="1"/>
              <a:t>.</a:t>
            </a:r>
            <a:r>
              <a:rPr lang="zh-CN" altLang="en-US" sz="2400" b="1"/>
              <a:t>大都倒毙在旷野　 </a:t>
            </a:r>
          </a:p>
          <a:p>
            <a:pPr fontAlgn="auto">
              <a:lnSpc>
                <a:spcPct val="130000"/>
              </a:lnSpc>
            </a:pPr>
            <a:r>
              <a:rPr lang="zh-CN" altLang="en-US" sz="2400" b="1">
                <a:latin typeface="华文细黑" panose="02010600040101010101" charset="-122"/>
                <a:ea typeface="华文细黑" panose="02010600040101010101" charset="-122"/>
              </a:rPr>
              <a:t>保守主的筵席脱离拜偶像</a:t>
            </a:r>
            <a:r>
              <a:rPr lang="zh-CN" altLang="en-US" sz="2400" b="1"/>
              <a:t>　 </a:t>
            </a:r>
          </a:p>
          <a:p>
            <a:pPr fontAlgn="auto">
              <a:lnSpc>
                <a:spcPct val="130000"/>
              </a:lnSpc>
            </a:pPr>
            <a:r>
              <a:rPr lang="zh-CN" altLang="en-US" sz="2400" b="1"/>
              <a:t>  1</a:t>
            </a:r>
            <a:r>
              <a:rPr lang="en-US" altLang="zh-CN" sz="2400" b="1"/>
              <a:t>.</a:t>
            </a:r>
            <a:r>
              <a:rPr lang="zh-CN" altLang="en-US" sz="2400" b="1"/>
              <a:t>主的血和主的身体的交通　 </a:t>
            </a:r>
          </a:p>
          <a:p>
            <a:pPr fontAlgn="auto">
              <a:lnSpc>
                <a:spcPct val="130000"/>
              </a:lnSpc>
            </a:pPr>
            <a:r>
              <a:rPr lang="zh-CN" altLang="en-US" sz="2400" b="1"/>
              <a:t>  2</a:t>
            </a:r>
            <a:r>
              <a:rPr lang="en-US" altLang="zh-CN" sz="2400" b="1"/>
              <a:t>.</a:t>
            </a:r>
            <a:r>
              <a:rPr lang="zh-CN" altLang="en-US" sz="2400" b="1"/>
              <a:t>主的筵席和鬼的筵席的分别　 </a:t>
            </a:r>
          </a:p>
          <a:p>
            <a:pPr fontAlgn="auto">
              <a:lnSpc>
                <a:spcPct val="130000"/>
              </a:lnSpc>
            </a:pPr>
            <a:r>
              <a:rPr lang="zh-CN" altLang="en-US" sz="2400" b="1">
                <a:latin typeface="华文细黑" panose="02010600040101010101" charset="-122"/>
                <a:ea typeface="华文细黑" panose="02010600040101010101" charset="-122"/>
              </a:rPr>
              <a:t>正当的吃</a:t>
            </a:r>
            <a:r>
              <a:rPr lang="zh-CN" altLang="en-US" sz="2400" b="1"/>
              <a:t>　 </a:t>
            </a:r>
          </a:p>
          <a:p>
            <a:pPr fontAlgn="auto">
              <a:lnSpc>
                <a:spcPct val="130000"/>
              </a:lnSpc>
            </a:pPr>
            <a:r>
              <a:rPr lang="zh-CN" altLang="en-US" sz="2400" b="1"/>
              <a:t>  1</a:t>
            </a:r>
            <a:r>
              <a:rPr lang="en-US" altLang="zh-CN" sz="2400" b="1"/>
              <a:t>.</a:t>
            </a:r>
            <a:r>
              <a:rPr lang="zh-CN" altLang="en-US" sz="2400" b="1"/>
              <a:t>建造别人，寻求别人的益处　 </a:t>
            </a:r>
          </a:p>
          <a:p>
            <a:pPr fontAlgn="auto">
              <a:lnSpc>
                <a:spcPct val="130000"/>
              </a:lnSpc>
            </a:pPr>
            <a:r>
              <a:rPr lang="zh-CN" altLang="en-US" sz="2400" b="1"/>
              <a:t>  2</a:t>
            </a:r>
            <a:r>
              <a:rPr lang="en-US" altLang="zh-CN" sz="2400" b="1"/>
              <a:t>.</a:t>
            </a:r>
            <a:r>
              <a:rPr lang="zh-CN" altLang="en-US" sz="2400" b="1"/>
              <a:t>荣耀神　 </a:t>
            </a:r>
          </a:p>
          <a:p>
            <a:pPr fontAlgn="auto">
              <a:lnSpc>
                <a:spcPct val="130000"/>
              </a:lnSpc>
            </a:pPr>
            <a:r>
              <a:rPr lang="zh-CN" altLang="en-US" sz="2400" b="1"/>
              <a:t>  3</a:t>
            </a:r>
            <a:r>
              <a:rPr lang="en-US" altLang="zh-CN" sz="2400" b="1"/>
              <a:t>.</a:t>
            </a:r>
            <a:r>
              <a:rPr lang="zh-CN" altLang="en-US" sz="2400" b="1"/>
              <a:t>效法使徒　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83615" y="922020"/>
            <a:ext cx="7176135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10:4 也都喝了一样的灵水；所喝的是出于随行的灵磐石，那磐石就是基督。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83615" y="1977390"/>
            <a:ext cx="7174865" cy="13087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10:13 那临到你们的试诱，无非是人所能受的；神是信实的，必不容你们受试诱过于所能受的，祂也必随着试诱开一条出路，叫你们能忍受得住。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83615" y="3392170"/>
            <a:ext cx="7174865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10:17 因着只有一个饼，我们虽多，还是一个身体，因我们都分受这一个饼。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83615" y="4438015"/>
            <a:ext cx="7176135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10:23 凡事都可行，但不都有益处；凡事都可行，但不都建造人。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44550" y="1600835"/>
            <a:ext cx="7561580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十章不仅是九章的延续，也是九章二十四至二十七节所说奔跑赛程进一步的说明，用以色列人为着进入应许之地，在旷野的赛程，作为例证。奔跑神所命定基督徒的赛程，乃是由以色列人的历史所预表。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45185" y="3482975"/>
            <a:ext cx="756094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保罗陈明自己作为正面的榜样以后，就用以色列人作反面的榜样。他这样作，乃是向哥林多人发出警告的话，并指明他们该效法他这正面的榜样，不要效法以色列人那反面的榜样。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44550" y="518160"/>
            <a:ext cx="756031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在十章一至十三节，论到吃祭偶像之物这段的一部分，保罗又说到以色列人的历史，以其为召会的预表。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495675" y="5473065"/>
            <a:ext cx="22599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反面的警戒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1680" y="760095"/>
            <a:ext cx="769366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10:1 因为弟兄们，我不愿意你们不知道，我们的祖宗从前都在云下，都从海中经过；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10:2 都在云里，也在海里，受浸归了摩西；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41680" y="1878965"/>
            <a:ext cx="7693660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所有的以色列人，享受了逾越节，就加入赛跑；他们从离开兰塞之地，就开始奔跑。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41680" y="2711450"/>
            <a:ext cx="7693660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遮盖以色列人的云彩，预表与新约信徒同在之神的灵。新约信徒接受基督作他们的逾越节之后，神的灵就立刻来与他们同在，引导他们奔基督徒的赛程，正如云柱引导以色列人一样。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41680" y="3883025"/>
            <a:ext cx="7693660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在云里，表征在那灵里。在海里，指在水里。新约信徒是在水里，并在那灵里受浸的。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41680" y="4730750"/>
            <a:ext cx="7693660" cy="1445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以色列人受浸归了摩西，开始神圣的赛程，以成就神的定旨，就是进入美地，并建造圣殿，使神可以得着国度，在地上有祂自己的彰显。这预表新约信徒是浸入基督，使神能得着祂的国，有召会在地上作祂的彰显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41680" y="24066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以色列人的预表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74700" y="543560"/>
            <a:ext cx="7593965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10:3 并且都吃了一样的灵食，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10:4 也都喝了一样的灵水；所喝的是出于随行的灵磐石，那磐石就是基督。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74700" y="1739265"/>
            <a:ext cx="7593965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>
                <a:latin typeface="+mj-ea"/>
                <a:ea typeface="+mj-ea"/>
                <a:cs typeface="+mj-ea"/>
                <a:sym typeface="+mn-ea"/>
              </a:rPr>
              <a:t>“</a:t>
            </a:r>
            <a:r>
              <a:rPr lang="zh-CN" altLang="en-US" sz="2000" b="1">
                <a:latin typeface="+mj-ea"/>
                <a:ea typeface="+mj-ea"/>
                <a:cs typeface="+mj-ea"/>
                <a:sym typeface="+mn-ea"/>
              </a:rPr>
              <a:t>灵食</a:t>
            </a:r>
            <a:r>
              <a:rPr lang="en-US" altLang="zh-CN" sz="2000" b="1">
                <a:latin typeface="+mj-ea"/>
                <a:ea typeface="+mj-ea"/>
                <a:cs typeface="+mj-ea"/>
                <a:sym typeface="+mn-ea"/>
              </a:rPr>
              <a:t>”</a:t>
            </a:r>
            <a:r>
              <a:rPr lang="zh-CN" altLang="en-US" sz="2000" b="1">
                <a:latin typeface="+mj-ea"/>
                <a:ea typeface="+mj-ea"/>
                <a:cs typeface="+mj-ea"/>
                <a:sym typeface="+mn-ea"/>
              </a:rPr>
              <a:t>，</a:t>
            </a:r>
            <a:r>
              <a:rPr lang="zh-CN" altLang="en-US" sz="2000" b="1"/>
              <a:t>指吗哪，预表基督为着基督徒的旅程，作我们每日生命的供应。我们信徒都该吃一样的灵食，不该吃基督之外的任何东西。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74700" y="2686685"/>
            <a:ext cx="7593965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>
                <a:latin typeface="+mj-ea"/>
                <a:ea typeface="+mj-ea"/>
                <a:cs typeface="+mj-ea"/>
                <a:sym typeface="+mn-ea"/>
              </a:rPr>
              <a:t>“</a:t>
            </a:r>
            <a:r>
              <a:rPr lang="zh-CN" altLang="en-US" sz="2000" b="1">
                <a:latin typeface="+mj-ea"/>
                <a:ea typeface="+mj-ea"/>
                <a:cs typeface="+mj-ea"/>
                <a:sym typeface="+mn-ea"/>
              </a:rPr>
              <a:t>灵水</a:t>
            </a:r>
            <a:r>
              <a:rPr lang="en-US" altLang="zh-CN" sz="2000" b="1">
                <a:latin typeface="+mj-ea"/>
                <a:ea typeface="+mj-ea"/>
                <a:cs typeface="+mj-ea"/>
                <a:sym typeface="+mn-ea"/>
              </a:rPr>
              <a:t>”</a:t>
            </a:r>
            <a:r>
              <a:rPr lang="zh-CN" altLang="en-US" sz="2000" b="1"/>
              <a:t>指流自裂开磐石的活水，预表那流自钉死十架而复活之基督的灵，作我们包罗万有的水。为着奔跑赛程，我们都该喝一样的灵水，不该喝这包罗万有之灵以外的任何东西。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74700" y="3966845"/>
            <a:ext cx="7593965" cy="17837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为着神的选民被击打、裂开、流出活水的磐石，乃是物质的磐石；但使徒称之为灵磐石，因它预表那被神击打、裂开，流出生命的水，以解信徒干渴的基督。因此使徒说，那磐石就是基督。它既是表征基督的灵磐石，就能随着以色列人。这指明作真磐石的基督，乃是随着祂的信徒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83590" y="692785"/>
            <a:ext cx="7569835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10:5 但他们大多数的人，神并不喜悦，因此他们倒毙在旷野。 </a:t>
            </a:r>
          </a:p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10:6 这些事都是我们的鉴戒，叫我们不作贪恋恶事的人，像他们那样贪恋。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83590" y="1873250"/>
            <a:ext cx="7569835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sym typeface="+mn-ea"/>
              </a:rPr>
              <a:t>“</a:t>
            </a:r>
            <a:r>
              <a:rPr lang="zh-CN" altLang="en-US" sz="2400" b="1">
                <a:sym typeface="+mn-ea"/>
              </a:rPr>
              <a:t>鉴戒</a:t>
            </a:r>
            <a:r>
              <a:rPr lang="en-US" altLang="zh-CN" sz="2400" b="1">
                <a:sym typeface="+mn-ea"/>
              </a:rPr>
              <a:t>”</a:t>
            </a:r>
            <a:r>
              <a:rPr lang="zh-CN" altLang="en-US" sz="2400" b="1">
                <a:sym typeface="+mn-ea"/>
              </a:rPr>
              <a:t>，</a:t>
            </a:r>
            <a:r>
              <a:rPr lang="zh-CN" altLang="en-US" sz="2400" b="1"/>
              <a:t>直译，预表，即事实或属灵真理的表征。本书以旧约以色列人的历史，作新约信徒的预表。在五7～8，他们经历了基督作他们的逾越节，并开始守除酵节。在本章这里，他们受浸归了他们的摩西（基督），经过他们的红海（基督的死）。现今他们吃灵食，喝灵水，得以走上向着美地（包罗万有之基督）的旅程（基督徒的赛程）。他们也在这里受警戒，不要重演以色列人的历史，行恶事得罪神，如6～11节所描绘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59765" y="1536700"/>
            <a:ext cx="7823835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神呼召以色列人的目标，乃是要他们进入应许之地，享受那地的丰富，使他们能建立神的国，并在地上成为神的彰显。然而，他们虽然都藉着逾越节蒙了救赎，脱离了埃及的暴虐，并被带到神的山，接受神居所─帐幕─的启示，但因着他们的恶行和不信，几乎全数倒毙在旷野，无法达到这目标。惟有迦勒和约书亚作到了，进了美地。（民十四这表征我们虽然借着基督蒙了救赎，脱离了撒但的辖制，也被带进神经纶的启示中，我们仍可能无法达到神呼召我们的目标，就是进入我们美地─基督─的产业，为着神的国享受祂的丰富，使我们能在今世成为祂的彰显，并在国度时代有分于对基督最完满的享受。这对所有新约的信徒，该是严肃的警告，对哥林多人更是如此，因为他们有重复以色列人在旷野失败的危险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59765" y="437515"/>
            <a:ext cx="782383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10:5 但他们大多数的人，神并不喜悦，因此他们倒毙在旷野。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10:6 这些事都是我们的鉴戒，叫我们不作贪恋恶事的人，像他们那样贪恋。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2315" y="447040"/>
            <a:ext cx="7545705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10:6 </a:t>
            </a:r>
            <a:r>
              <a:rPr lang="en-US" altLang="zh-CN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……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叫我们不作</a:t>
            </a:r>
            <a:r>
              <a:rPr lang="zh-CN" altLang="en-US" sz="2000" b="1">
                <a:solidFill>
                  <a:srgbClr val="C0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贪恋恶事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的人，像他们那样贪恋。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10:7 也不要作</a:t>
            </a:r>
            <a:r>
              <a:rPr lang="zh-CN" altLang="en-US" sz="2000" b="1">
                <a:solidFill>
                  <a:srgbClr val="C0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拜偶像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的人，像他们有些人那样；如经上所记：“百姓坐下</a:t>
            </a:r>
            <a:r>
              <a:rPr lang="zh-CN" altLang="en-US" sz="2000" b="1">
                <a:solidFill>
                  <a:srgbClr val="C0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吃喝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，起来</a:t>
            </a:r>
            <a:r>
              <a:rPr lang="zh-CN" altLang="en-US" sz="2000" b="1">
                <a:solidFill>
                  <a:srgbClr val="C0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玩耍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。”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10:8 我们也不要</a:t>
            </a:r>
            <a:r>
              <a:rPr lang="zh-CN" altLang="en-US" sz="2000" b="1">
                <a:solidFill>
                  <a:srgbClr val="C0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行淫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，像他们有些人行的，一天就倒毙了二万三千人。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10:9 我们也不要</a:t>
            </a:r>
            <a:r>
              <a:rPr lang="zh-CN" altLang="en-US" sz="2000" b="1">
                <a:solidFill>
                  <a:srgbClr val="C0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试探基督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，像他们有些人试探的，就被蛇所灭。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10:10 你们也不要</a:t>
            </a:r>
            <a:r>
              <a:rPr lang="zh-CN" altLang="en-US" sz="2000" b="1">
                <a:solidFill>
                  <a:srgbClr val="C0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发怨言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，像他们有些人发的，就被灭命的所灭。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00735" y="2891790"/>
            <a:ext cx="50114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以色列人倒毙在旷野的原因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75055" y="3408680"/>
            <a:ext cx="21628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400" b="1">
                <a:solidFill>
                  <a:schemeClr val="bg2">
                    <a:lumMod val="10000"/>
                  </a:schemeClr>
                </a:solidFill>
                <a:sym typeface="+mn-ea"/>
              </a:rPr>
              <a:t>1.</a:t>
            </a:r>
            <a:r>
              <a:rPr lang="zh-CN" altLang="en-US" sz="2400" b="1">
                <a:solidFill>
                  <a:schemeClr val="bg2">
                    <a:lumMod val="10000"/>
                  </a:schemeClr>
                </a:solidFill>
                <a:sym typeface="+mn-ea"/>
              </a:rPr>
              <a:t>贪恋恶事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75055" y="3917315"/>
            <a:ext cx="41338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400" b="1">
                <a:solidFill>
                  <a:schemeClr val="bg2">
                    <a:lumMod val="10000"/>
                  </a:schemeClr>
                </a:solidFill>
                <a:sym typeface="+mn-ea"/>
              </a:rPr>
              <a:t>2.</a:t>
            </a:r>
            <a:r>
              <a:rPr lang="zh-CN" altLang="en-US" sz="2400" b="1">
                <a:solidFill>
                  <a:schemeClr val="bg2">
                    <a:lumMod val="10000"/>
                  </a:schemeClr>
                </a:solidFill>
                <a:sym typeface="+mn-ea"/>
              </a:rPr>
              <a:t>拜偶像，吃喝、玩耍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75055" y="4437380"/>
            <a:ext cx="13735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400" b="1">
                <a:solidFill>
                  <a:schemeClr val="bg2">
                    <a:lumMod val="10000"/>
                  </a:schemeClr>
                </a:solidFill>
                <a:sym typeface="+mn-ea"/>
              </a:rPr>
              <a:t>3.</a:t>
            </a:r>
            <a:r>
              <a:rPr lang="zh-CN" altLang="en-US" sz="2400" b="1">
                <a:solidFill>
                  <a:schemeClr val="bg2">
                    <a:lumMod val="10000"/>
                  </a:schemeClr>
                </a:solidFill>
                <a:sym typeface="+mn-ea"/>
              </a:rPr>
              <a:t>行淫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75055" y="4947920"/>
            <a:ext cx="21628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400" b="1">
                <a:solidFill>
                  <a:schemeClr val="bg2">
                    <a:lumMod val="10000"/>
                  </a:schemeClr>
                </a:solidFill>
                <a:sym typeface="+mn-ea"/>
              </a:rPr>
              <a:t>4.</a:t>
            </a:r>
            <a:r>
              <a:rPr lang="zh-CN" altLang="en-US" sz="2400" b="1">
                <a:solidFill>
                  <a:schemeClr val="bg2">
                    <a:lumMod val="10000"/>
                  </a:schemeClr>
                </a:solidFill>
                <a:sym typeface="+mn-ea"/>
              </a:rPr>
              <a:t>试探基督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75055" y="5458460"/>
            <a:ext cx="17684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400" b="1">
                <a:solidFill>
                  <a:schemeClr val="bg2">
                    <a:lumMod val="10000"/>
                  </a:schemeClr>
                </a:solidFill>
                <a:sym typeface="+mn-ea"/>
              </a:rPr>
              <a:t>5.</a:t>
            </a:r>
            <a:r>
              <a:rPr lang="zh-CN" altLang="en-US" sz="2400" b="1">
                <a:solidFill>
                  <a:schemeClr val="bg2">
                    <a:lumMod val="10000"/>
                  </a:schemeClr>
                </a:solidFill>
                <a:sym typeface="+mn-ea"/>
              </a:rPr>
              <a:t>发怨言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90550" y="263525"/>
            <a:ext cx="796353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10:11 这些发生在他们身上的事，都是鉴戒，并且写在经上，正是为警戒我们这生在诸世代终局的人。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10:12 所以自以为站得稳的，要谨慎，免得跌倒。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10:13 那临到你们的试诱，无非是人所能受的；神是信实的，必不容你们受试诱过于所能受的，祂也必随着试诱开一条出路，叫你们能忍受得住。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90550" y="2303145"/>
            <a:ext cx="79629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使徒基于5～11节的警戒，警告哥林多人不要自以为站得稳，没有以色列人倒毙的危险。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90550" y="3094355"/>
            <a:ext cx="796480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>
                <a:sym typeface="+mn-ea"/>
              </a:rPr>
              <a:t>“</a:t>
            </a:r>
            <a:r>
              <a:rPr lang="zh-CN" altLang="en-US" sz="2000" b="1">
                <a:sym typeface="+mn-ea"/>
              </a:rPr>
              <a:t>无非是人所能受的</a:t>
            </a:r>
            <a:r>
              <a:rPr lang="en-US" altLang="zh-CN" sz="2000" b="1">
                <a:sym typeface="+mn-ea"/>
              </a:rPr>
              <a:t>”</a:t>
            </a:r>
            <a:r>
              <a:rPr lang="zh-CN" altLang="en-US" sz="2000" b="1">
                <a:sym typeface="+mn-ea"/>
              </a:rPr>
              <a:t>，</a:t>
            </a:r>
            <a:r>
              <a:rPr lang="zh-CN" altLang="en-US" sz="2000" b="1"/>
              <a:t>直译，没有试诱抓住你们，若非是属人的。本节是12节警告的延续，指明一面我们该留意不要受试诱，免得跌倒、死去；另一面神在祂的信实里，必不容任何试诱临到我们，过于我们所能受的，祂必随着试诱，给我们开一条出路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90550" y="4678045"/>
            <a:ext cx="796480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保罗在十三节的话对哥林多人乃是安慰和改正。然而，忍受试诱的责任还是在我们身上，不是在于神。我们受试诱时，绝不该为着试诱责怪神。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2353</Words>
  <Application>Microsoft Office PowerPoint</Application>
  <PresentationFormat>全屏显示(4:3)</PresentationFormat>
  <Paragraphs>82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方正姚体</vt:lpstr>
      <vt:lpstr>华文仿宋</vt:lpstr>
      <vt:lpstr>华文隶书</vt:lpstr>
      <vt:lpstr>华文细黑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6</cp:revision>
  <dcterms:created xsi:type="dcterms:W3CDTF">2020-02-22T10:41:00Z</dcterms:created>
  <dcterms:modified xsi:type="dcterms:W3CDTF">2020-08-12T09:21:13Z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