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94963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方正姚体" panose="02010601030101010101" pitchFamily="2" charset="-122"/>
                <a:ea typeface="方正姚体" panose="02010601030101010101" pitchFamily="2" charset="-122"/>
              </a:rPr>
              <a:t>光会说，鸣的锣，唯有爱才不败落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33450" y="883920"/>
            <a:ext cx="732980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13:4 爱是恒久忍耐，又有恩慈；爱是不嫉妒；爱是不自夸，不张狂，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13:5 不作不合宜的事，不求自己的益处，不轻易发怒，不计算人的恶，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13:6 不因不义而欢乐，却与真理同欢乐；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13:7 凡事包容，凡事相信，凡事盼望，凡事忍耐。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13:8 爱是永不败落</a:t>
            </a:r>
            <a:r>
              <a:rPr lang="en-US" altLang="zh-CN" sz="2400" b="1"/>
              <a:t>……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8210" y="1327150"/>
            <a:ext cx="40176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我若能说人和天使的方言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18210" y="1994535"/>
            <a:ext cx="448183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我若有申言的恩赐，</a:t>
            </a:r>
            <a:r>
              <a:rPr lang="zh-CN" altLang="en-US" sz="2400" b="1">
                <a:sym typeface="+mn-ea"/>
              </a:rPr>
              <a:t>也明白一切的奥秘，和一切的知识，并有全备的信，以致能够移山。</a:t>
            </a:r>
            <a:endParaRPr lang="zh-CN" altLang="en-US" sz="2400" b="1"/>
          </a:p>
        </p:txBody>
      </p:sp>
      <p:sp>
        <p:nvSpPr>
          <p:cNvPr id="5" name="文本框 4"/>
          <p:cNvSpPr txBox="1"/>
          <p:nvPr/>
        </p:nvSpPr>
        <p:spPr>
          <a:xfrm>
            <a:off x="918210" y="3451225"/>
            <a:ext cx="456755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我若将我一切所有的变卖为食物分给人吃，又舍己身叫我可以夸口。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807710" y="2120900"/>
            <a:ext cx="54800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solidFill>
                  <a:srgbClr val="C00000"/>
                </a:solidFill>
                <a:latin typeface="等线" panose="02010600030101010101" charset="-122"/>
                <a:ea typeface="等线" panose="02010600030101010101" charset="-122"/>
              </a:rPr>
              <a:t>没有爱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856730" y="1142365"/>
            <a:ext cx="193548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成了鸣的锣、响的钹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856730" y="2364105"/>
            <a:ext cx="18326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算不得什么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856730" y="3748405"/>
            <a:ext cx="17348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与我无益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918210" y="5008880"/>
            <a:ext cx="74180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爱是一切恩赐和善行的基础，没有了爱，恩赐或善行就成为无益的，不能为着身体的建造。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918210" y="57975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爱的需要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3915" y="349250"/>
            <a:ext cx="787336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罗12:6</a:t>
            </a:r>
            <a:r>
              <a:rPr lang="en-US" altLang="zh-CN" sz="2400" b="1"/>
              <a:t>-9</a:t>
            </a:r>
            <a:r>
              <a:rPr lang="zh-CN" altLang="en-US" sz="2400"/>
              <a:t> 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照着所赐给我们的恩典，我们得了不同的恩赐：或2申言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或服事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或作教导的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或作劝勉的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分授的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带领的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怜悯人的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……爱……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43915" y="1608455"/>
            <a:ext cx="78346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爱来自恩典</a:t>
            </a:r>
            <a:r>
              <a:rPr lang="zh-CN" altLang="en-US" sz="2400" b="1"/>
              <a:t>，是产生于恩典的恩赐，至少是恩赐的边缘。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43915" y="3292475"/>
            <a:ext cx="783399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sym typeface="+mn-ea"/>
              </a:rPr>
              <a:t>保罗在这里将爱和申言、方言、知识这些恩赐并列。</a:t>
            </a:r>
            <a:r>
              <a:rPr lang="zh-CN" altLang="en-US" sz="2400" b="1">
                <a:solidFill>
                  <a:srgbClr val="C00000"/>
                </a:solidFill>
                <a:sym typeface="+mn-ea"/>
              </a:rPr>
              <a:t>爱不仅是一条路，也是一种恩赐。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43915" y="2247900"/>
            <a:ext cx="74098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sym typeface="+mn-ea"/>
              </a:rPr>
              <a:t>林前13:8</a:t>
            </a:r>
            <a:r>
              <a:rPr lang="zh-CN" altLang="en-US" sz="2400">
                <a:sym typeface="+mn-ea"/>
              </a:rPr>
              <a:t> 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爱是永不败落；但申言终必归于无用，方言终必停止，知识也终必归于无用。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43915" y="4278630"/>
            <a:ext cx="783399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sym typeface="+mn-ea"/>
              </a:rPr>
              <a:t>鸣的锣和响的钹，是指发出声音却没有生命。如果有了爱，就有了生命。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43915" y="5309870"/>
            <a:ext cx="201930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400" b="1">
                <a:solidFill>
                  <a:srgbClr val="C00000"/>
                </a:solidFill>
                <a:sym typeface="+mn-ea"/>
              </a:rPr>
              <a:t>爱又是生命</a:t>
            </a:r>
            <a:r>
              <a:rPr lang="zh-CN" altLang="en-US" sz="2400" b="1">
                <a:sym typeface="+mn-ea"/>
              </a:rPr>
              <a:t>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298315" y="5309870"/>
            <a:ext cx="2621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我们需要爱！！！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56055" y="74295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爱的定义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94180" y="1318260"/>
            <a:ext cx="3249930" cy="4246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</a:t>
            </a:r>
            <a:r>
              <a:rPr lang="zh-CN" altLang="en-US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恒久忍耐   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</a:t>
            </a:r>
            <a:r>
              <a:rPr lang="zh-CN" altLang="en-US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恩慈    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</a:t>
            </a:r>
            <a:r>
              <a:rPr lang="zh-CN" altLang="en-US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不嫉妒   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</a:t>
            </a:r>
            <a:r>
              <a:rPr lang="zh-CN" altLang="en-US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不自夸   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5.</a:t>
            </a:r>
            <a:r>
              <a:rPr lang="zh-CN" altLang="en-US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不张狂 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6.</a:t>
            </a:r>
            <a:r>
              <a:rPr lang="zh-CN" altLang="en-US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不作不合宜的事   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7.</a:t>
            </a:r>
            <a:r>
              <a:rPr lang="zh-CN" altLang="en-US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不求自己的益处    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8.</a:t>
            </a:r>
            <a:r>
              <a:rPr lang="zh-CN" altLang="en-US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不轻易发怒    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9.</a:t>
            </a:r>
            <a:r>
              <a:rPr lang="zh-CN" altLang="en-US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不计算人的恶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6455" y="497840"/>
            <a:ext cx="7614285" cy="2009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10.</a:t>
            </a:r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不因</a:t>
            </a:r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不义而欢乐，与真理同欢乐</a:t>
            </a:r>
            <a:endParaRPr lang="zh-CN" altLang="en-US" sz="2400" b="1">
              <a:solidFill>
                <a:srgbClr val="002060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    不义的总和乃是撒但，真理的总和乃是神。爱既是神生命的彰显，就不因撒但的不义而欢乐，却与神的真理同欢乐。</a:t>
            </a:r>
            <a:r>
              <a:rPr lang="zh-CN" altLang="en-US" sz="2400" b="1">
                <a:sym typeface="+mn-ea"/>
              </a:rPr>
              <a:t> </a:t>
            </a:r>
            <a:endParaRPr lang="zh-CN" altLang="en-US" sz="2400" b="1">
              <a:solidFill>
                <a:srgbClr val="00206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46455" y="2496185"/>
            <a:ext cx="7613650" cy="2009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11.</a:t>
            </a:r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凡事包容</a:t>
            </a:r>
            <a:r>
              <a:rPr lang="zh-CN" altLang="en-US" sz="2400" b="1">
                <a:sym typeface="+mn-ea"/>
              </a:rPr>
              <a:t>  </a:t>
            </a:r>
            <a:endParaRPr lang="zh-CN" altLang="en-US" sz="2400" b="1"/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       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 这字不仅有(一)（如容器）包容，容纳；和(二)（如房盖）遮盖（人过）；且有(三)如房盖遮蔽，遮护等意思。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846455" y="4505960"/>
            <a:ext cx="2540000" cy="15297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12.</a:t>
            </a:r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凡事相信     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13.</a:t>
            </a:r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凡事盼望     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14.</a:t>
            </a:r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凡事忍耐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5635" y="797560"/>
            <a:ext cx="7891780" cy="45218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15.</a:t>
            </a:r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永不败落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sym typeface="+mn-ea"/>
              </a:rPr>
              <a:t>比一切存留得更长久，始终保有其地位。爱比一切存留得更长久，并且永远保有其地位。爱永不败落、永不衰残、永不终止，就像神永远的生命一样。一切恩赐，无论是申言，或方言，或知识，都是神运行的凭藉，并不是那彰显神的生命。因此，这些终必停止，也终必归于无用。这些都是时代的。惟有爱所彰显的生命，是永远的。根据下文，一切恩赐都是为着今世未成熟的孩童，到来世都必归于无用。惟有爱是属于成熟的人，要持续直到永世。因此，当我们凭爱而行，就预尝了来世和永世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42975" y="390525"/>
            <a:ext cx="731774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13:8  </a:t>
            </a:r>
            <a:r>
              <a:rPr lang="en-US" altLang="zh-CN" sz="2400" b="1"/>
              <a:t>……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</a:rPr>
              <a:t>申言终必归于无用，方言终必停止，知识也终必归于无用。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42975" y="1342390"/>
            <a:ext cx="272034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们所知道的、所申言的是局部的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972685" y="1342390"/>
            <a:ext cx="299974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完全的来到，这局部的就要归于无用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42975" y="254444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作孩童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029835" y="2359660"/>
            <a:ext cx="29425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既已成人，就把孩童的事废掉了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42975" y="3363595"/>
            <a:ext cx="27203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如今对着镜子观看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029835" y="3363595"/>
            <a:ext cx="29425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那时就要面对面了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942975" y="4078605"/>
            <a:ext cx="50800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今世需要恩赐，来世恩赐应归于无用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942975" y="4836795"/>
            <a:ext cx="38728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常存的：信、望、爱</a:t>
            </a:r>
          </a:p>
          <a:p>
            <a:r>
              <a:rPr lang="zh-CN" altLang="en-US" sz="2400" b="1"/>
              <a:t>最大的是爱。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763260" y="5144770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爱超越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15365" y="1744345"/>
            <a:ext cx="695134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爱顾到身体，并建造身体。爱首先把身体联结起来，然后把身体建造起来。因此，我们专注于那建造身体的爱。我们该追求爱，留在身体里，以享受那灵。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842</Words>
  <Application>Microsoft Office PowerPoint</Application>
  <PresentationFormat>全屏显示(4:3)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等线</vt:lpstr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7</cp:revision>
  <dcterms:created xsi:type="dcterms:W3CDTF">2018-11-08T08:17:00Z</dcterms:created>
  <dcterms:modified xsi:type="dcterms:W3CDTF">2020-08-12T22:18:48Z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2052-10.1.0.7668</vt:lpwstr>
  </property>
</Properties>
</file>