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1" d="100"/>
          <a:sy n="81" d="100"/>
        </p:scale>
        <p:origin x="84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28650" y="365125"/>
            <a:ext cx="78867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alphaModFix amt="2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  <a:t>2020/8/15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2937267" y="1820799"/>
            <a:ext cx="36471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5400" b="1" dirty="0">
                <a:latin typeface="微软雅黑" panose="020B0503020204020204" charset="-122"/>
                <a:ea typeface="微软雅黑" panose="020B0503020204020204" charset="-122"/>
              </a:rPr>
              <a:t>哥</a:t>
            </a:r>
            <a:r>
              <a:rPr lang="zh-CN" altLang="en-US" sz="5400" b="1" dirty="0" smtClean="0">
                <a:latin typeface="微软雅黑" panose="020B0503020204020204" charset="-122"/>
                <a:ea typeface="微软雅黑" panose="020B0503020204020204" charset="-122"/>
              </a:rPr>
              <a:t>林多前书</a:t>
            </a:r>
            <a:endParaRPr lang="zh-CN" altLang="en-US" sz="54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94963" y="4572000"/>
            <a:ext cx="7133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dirty="0">
                <a:latin typeface="方正姚体" panose="02010601030101010101" pitchFamily="2" charset="-122"/>
                <a:ea typeface="方正姚体" panose="02010601030101010101" pitchFamily="2" charset="-122"/>
              </a:rPr>
              <a:t>有学习，得勉励，申言建造主身体</a:t>
            </a:r>
            <a:endParaRPr lang="zh-CN" altLang="en-US" sz="3600" dirty="0"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749040" y="3337560"/>
            <a:ext cx="1673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第 </a:t>
            </a:r>
            <a:r>
              <a:rPr lang="en-US" altLang="zh-CN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14 </a:t>
            </a:r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章</a:t>
            </a:r>
            <a:endParaRPr lang="zh-CN" altLang="en-US" sz="32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33120" y="429260"/>
            <a:ext cx="7585075" cy="16300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14:13 所以那说方言的，就当祷告，使他能翻出来。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14:14 因为我若用方言祷告，我的灵就祷告，我的心思却没有作用。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14:15 这却怎么样？我要用灵祷告，也要用心思祷告；我要用灵歌唱，也要用心思歌唱。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33120" y="2082165"/>
            <a:ext cx="7535545" cy="40786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>
              <a:lnSpc>
                <a:spcPct val="120000"/>
              </a:lnSpc>
            </a:pPr>
            <a:r>
              <a:rPr lang="zh-CN" altLang="en-US" sz="2400" b="1" dirty="0">
                <a:sym typeface="+mn-ea"/>
              </a:rPr>
              <a:t>在祷告中使用并操练我们的灵，对我们属灵的生命必是健康的。但我们的心思若没有作用，也不使用，就绝对是不健康的。我们向主祷告时，必须运用我们重生的灵，以及我们更新的心思。我们的心思应当置于我们的</a:t>
            </a:r>
            <a:r>
              <a:rPr lang="zh-CN" altLang="en-US" sz="2400" b="1" dirty="0" smtClean="0">
                <a:sym typeface="+mn-ea"/>
              </a:rPr>
              <a:t>灵（</a:t>
            </a:r>
            <a:r>
              <a:rPr lang="zh-CN" altLang="en-US" sz="2400" b="1" dirty="0">
                <a:sym typeface="+mn-ea"/>
              </a:rPr>
              <a:t>罗八</a:t>
            </a:r>
            <a:r>
              <a:rPr lang="zh-CN" altLang="en-US" sz="2400" b="1" dirty="0" smtClean="0">
                <a:sym typeface="+mn-ea"/>
              </a:rPr>
              <a:t>6</a:t>
            </a:r>
            <a:r>
              <a:rPr lang="zh-CN" altLang="en-US" sz="2400" b="1" dirty="0" smtClean="0">
                <a:sym typeface="+mn-ea"/>
              </a:rPr>
              <a:t>），</a:t>
            </a:r>
            <a:r>
              <a:rPr lang="zh-CN" altLang="en-US" sz="2400" b="1" dirty="0">
                <a:sym typeface="+mn-ea"/>
              </a:rPr>
              <a:t>不用说</a:t>
            </a:r>
            <a:r>
              <a:rPr lang="zh-CN" altLang="en-US" sz="2400" b="1" dirty="0">
                <a:sym typeface="+mn-ea"/>
              </a:rPr>
              <a:t>在祷告中，就是在日常的生活行动里，也绝不脱开灵。我们的祷告必须发自我们接触过神，并正在接触神的灵，并且经过我们清明而能领悟的心思，用清楚和明白的话，使我们的祷告能摸着神，滋养、加强自己，并建造别人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01040" y="363855"/>
            <a:ext cx="7676515" cy="1938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14:16 不然，你若用灵祝福，在场那不通方言的人，既然不晓得你所说的，怎能在你感谢的时候说阿们？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14:17 你固然感谢得好，无奈别人得不着建造。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14:18 我感谢神，我说方言比你们众人还多，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14:19 但在召会中，我宁愿用我的心思说五句话，可以教导人，强如用方言说万句话。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01040" y="2454275"/>
            <a:ext cx="7675880" cy="18637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sym typeface="+mn-ea"/>
              </a:rPr>
              <a:t>无奈别人得不着建造，这指明在召会的聚会中，不仅我们的申言和教导该建造别人，连我们向主的祷告和感谢，也该建造别人。这表明使徒何等关心召会与众圣徒的建造。他在</a:t>
            </a:r>
            <a:r>
              <a:rPr lang="en-US" altLang="zh-CN" sz="2400" b="1">
                <a:sym typeface="+mn-ea"/>
              </a:rPr>
              <a:t>17</a:t>
            </a:r>
            <a:r>
              <a:rPr lang="zh-CN" altLang="en-US" sz="2400" b="1">
                <a:sym typeface="+mn-ea"/>
              </a:rPr>
              <a:t>节的话，不只是改正，也是嘱咐。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01040" y="4459605"/>
            <a:ext cx="7676515" cy="9772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sym typeface="+mn-ea"/>
              </a:rPr>
              <a:t>19 ：这表明在召会的聚会中，为着召会的建造，何等需要说人所理解的话，一点不需要说方言。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81380" y="952500"/>
            <a:ext cx="727392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14:20 弟兄们，在领悟上不要作小孩子，但在恶事上要作婴孩，在领悟上却要成熟。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32485" y="396875"/>
            <a:ext cx="577278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/>
            <a:r>
              <a:rPr lang="zh-CN" altLang="en-US"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细黑" panose="02010600040101010101" charset="-122"/>
                <a:sym typeface="+mn-ea"/>
              </a:rPr>
              <a:t>申言的超越——更多劝服人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32485" y="1802130"/>
            <a:ext cx="7322185" cy="29324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 dirty="0">
                <a:sym typeface="+mn-ea"/>
              </a:rPr>
              <a:t>领悟，</a:t>
            </a:r>
            <a:r>
              <a:rPr lang="zh-CN" altLang="en-US" sz="2400" b="1" dirty="0"/>
              <a:t>或，思想，推理，心思。原文这辞与15、19节的心思不同。这辞“强调与狂热的区别。”（Vincent，文生。）这是说到哥林多的信徒，对说方言的领悟和思想。他们狂热于说方言，因此对这事的领悟像小孩子，不像成熟的信徒，能合式的运用心思。使徒劝他们要在领悟上长大成熟，就是在说方言的事上像他一样，能合式的运用心思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833120" y="4818425"/>
            <a:ext cx="7320915" cy="17145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 dirty="0"/>
              <a:t>哥林多的信徒不仅在生命上是婴孩，在领悟上也是小孩子。他们需要在生命里长大，也需要在心思的领悟上长大。使徒对付他们的难处，就是为这目的，使他们在各方面都能成熟。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26160" y="518160"/>
            <a:ext cx="7091680" cy="23069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14:21 律法上记着：“主说，我要用异邦人的舌头，和异邦人的嘴唇，向这百姓说话；虽然如此，他们还是不听从我。”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14:22 这样，方言不是给信的人作表记，乃是给不信的人；但申言不是给不信的人作表记，乃是给信的人。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878330" y="3293745"/>
            <a:ext cx="7950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方言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5640705" y="3293745"/>
            <a:ext cx="7950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申言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442085" y="4339590"/>
            <a:ext cx="263144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给不信的人作表记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5069205" y="4339590"/>
            <a:ext cx="23253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给信的人作表记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67080" y="530225"/>
            <a:ext cx="7298055" cy="1938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 dirty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14:23 所以若全召会聚在一处的时候，众人都说方言，有不通方言的，或是不信的人进来，岂不说你们癫狂</a:t>
            </a:r>
            <a:r>
              <a:rPr lang="zh-CN" altLang="en-US" sz="2000" b="1" dirty="0" smtClean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了吗？ </a:t>
            </a:r>
            <a:endParaRPr lang="zh-CN" altLang="en-US" sz="2000" b="1" dirty="0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r>
              <a:rPr lang="zh-CN" altLang="en-US" sz="2000" b="1" dirty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14:24 但若众人都申言，有不信的，或是不通方言的人进来，他就被</a:t>
            </a:r>
            <a:r>
              <a:rPr lang="zh-CN" altLang="en-US" sz="2000" b="1" dirty="0" smtClean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众人劝</a:t>
            </a:r>
            <a:r>
              <a:rPr lang="zh-CN" altLang="en-US" sz="2000" b="1" dirty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服，被众人审明了； </a:t>
            </a:r>
          </a:p>
          <a:p>
            <a:r>
              <a:rPr lang="zh-CN" altLang="en-US" sz="2000" b="1" dirty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14:25 他心里的隐情显露出来，就必面伏于地敬拜神，宣告说，神真是在你们中间了。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67080" y="2611755"/>
            <a:ext cx="7297420" cy="14204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400" b="1"/>
              <a:t>24</a:t>
            </a:r>
            <a:r>
              <a:rPr lang="zh-CN" altLang="en-US" sz="2400" b="1"/>
              <a:t>节含示全体与会者都有责任，也有能力申言。在召会的聚会中，若众人都申言，这会劝服人。这种申言，主要的必定不是说预言，乃是为主说话，并说出主。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66445" y="4244975"/>
            <a:ext cx="7298055" cy="14204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这都必定不是借着预言的申言，乃是借着为主说话，并说出主的申言。这种申言需要在生命里有相当程度的长大。这话对于申言的实行，也是一种鼓励。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48360" y="2468245"/>
            <a:ext cx="7256780" cy="14204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在全召会的聚会中，若众人都说方言，人会认为他们癫狂了。因此，鼓励众人在召会的聚会中都说方言是不对的，这违反使徒保罗的话。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48995" y="4079875"/>
            <a:ext cx="7256145" cy="14204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sym typeface="+mn-ea"/>
              </a:rPr>
              <a:t>劝服，这</a:t>
            </a:r>
            <a:r>
              <a:rPr lang="zh-CN" altLang="en-US" sz="2400" b="1"/>
              <a:t>必定不是借着预言的申言，乃是借着为主说话，并说出主的申言。这种申言需要在生命里有相当程度的长大。这话对于申言的实行，也是一种鼓励。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67080" y="530225"/>
            <a:ext cx="7298055" cy="1938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 dirty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14:23 所以若全召会聚在一处的时候，众人都说方言，有不通方言的，或是不信的人进来，岂不说你们癫狂</a:t>
            </a:r>
            <a:r>
              <a:rPr lang="zh-CN" altLang="en-US" sz="2000" b="1" dirty="0" smtClean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了吗？ </a:t>
            </a:r>
            <a:endParaRPr lang="zh-CN" altLang="en-US" sz="2000" b="1" dirty="0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r>
              <a:rPr lang="zh-CN" altLang="en-US" sz="2000" b="1" dirty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14:24 但若众人都申言，有不信的，或是不通方言的人进来，他就被</a:t>
            </a:r>
            <a:r>
              <a:rPr lang="zh-CN" altLang="en-US" sz="2000" b="1" dirty="0" smtClean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众人劝</a:t>
            </a:r>
            <a:r>
              <a:rPr lang="zh-CN" altLang="en-US" sz="2000" b="1" dirty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服，被众人审明了； </a:t>
            </a:r>
          </a:p>
          <a:p>
            <a:r>
              <a:rPr lang="zh-CN" altLang="en-US" sz="2000" b="1" dirty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14:25 他心里的隐情显露出来，就必面伏于地敬拜神，宣告说，神真是在你们中间了。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01040" y="405130"/>
            <a:ext cx="522859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/>
            <a:r>
              <a:rPr lang="zh-CN" altLang="en-US"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细黑" panose="02010600040101010101" charset="-122"/>
                <a:sym typeface="+mn-ea"/>
              </a:rPr>
              <a:t>在召会聚会中的尽功用——关于各人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01040" y="964565"/>
            <a:ext cx="7545070" cy="1014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14:26 弟兄们，这却怎么样？每逢你们聚在一起的时候，各人或有诗歌，或有教训，或有启示，或有方言，或有翻出来的话，凡事都当为建造。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01675" y="2051050"/>
            <a:ext cx="7601585" cy="41541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我们来到召会的聚会中，该有一些出于主的东西与别人分享：或有诗歌赞美主；或有（教师的）教训，将基督的丰富供应人，好造就并滋养人；或有申言者的启示，给人看见神永远定旨的异象，就是关于基督是神的奥秘，以及召会是基督的奥秘；或有方言，给不信的人作表记，使他们认识并接受基督；或有翻出来的话，使论到基督和祂身体的方言，成为人明白的话。我们来聚会之前，应当对主有经历，对主的话有享受，并且在祷告中和主有交通，使我们有前文所说那些从主而来，并出于主的东西，借着这些，我们就能为聚会预备自己。到了会中，我们就不需要，也不该等候灵感，乃该运用灵，使用受过训练的心思尽功用，摆上我们所预备的，使主得着荣耀和满足，并使与会者得着益处，就是得着光照、滋养和建造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46480" y="1311275"/>
            <a:ext cx="7092315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14:27 若有人说方言，只好两个人，至多三个人，且要轮流着说，也要有一个人翻出来；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14:28 若没有翻的人，就当在召会中静默，只对自己和神说就是了。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046480" y="536575"/>
            <a:ext cx="602234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>
            <a:defPPr>
              <a:defRPr lang="zh-CN"/>
            </a:defPPr>
            <a:lvl1pPr lvl="0">
              <a:defRPr sz="24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细黑" panose="02010600040101010101" charset="-122"/>
              </a:defRPr>
            </a:lvl1pPr>
          </a:lstStyle>
          <a:p>
            <a:r>
              <a:rPr lang="zh-CN" altLang="en-US" dirty="0">
                <a:sym typeface="+mn-ea"/>
              </a:rPr>
              <a:t>在召会聚会中的尽功用——关于说方言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046480" y="3932555"/>
            <a:ext cx="500951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2400" b="1">
                <a:sym typeface="+mn-ea"/>
              </a:rPr>
              <a:t>2.</a:t>
            </a:r>
            <a:r>
              <a:rPr lang="zh-CN" altLang="en-US" sz="2400" b="1">
                <a:sym typeface="+mn-ea"/>
              </a:rPr>
              <a:t>若没有翻的人，就当在召会中静默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046480" y="3208020"/>
            <a:ext cx="715200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2400" b="1">
                <a:sym typeface="+mn-ea"/>
              </a:rPr>
              <a:t>1.</a:t>
            </a:r>
            <a:r>
              <a:rPr lang="zh-CN" altLang="en-US" sz="2400" b="1">
                <a:sym typeface="+mn-ea"/>
              </a:rPr>
              <a:t>两个人，至多三个人，且要轮流着说，要翻出来。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41375" y="419735"/>
            <a:ext cx="681799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/>
            <a:r>
              <a:rPr lang="zh-CN" altLang="en-US"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细黑" panose="02010600040101010101" charset="-122"/>
                <a:sym typeface="+mn-ea"/>
              </a:rPr>
              <a:t>在召会聚会中的尽功用——关于申言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41375" y="986790"/>
            <a:ext cx="7461885" cy="23069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14:29 至于申言者，可以两个人或三个人说话，其余的就当明辨。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14:30 但若在座的，另有人得了启示，那先说话的就当静默。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14:31 因为你们都能一个一个的申言，为要使众人有学习，使众人得勉励。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14:32 并且申言者的灵，是服从申言者的，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14:33 因为神不是混乱的，乃是和平的。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41375" y="3465830"/>
            <a:ext cx="317309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2400" b="1">
                <a:sym typeface="+mn-ea"/>
              </a:rPr>
              <a:t>1.</a:t>
            </a:r>
            <a:r>
              <a:rPr lang="zh-CN" altLang="en-US" sz="2400" b="1">
                <a:sym typeface="+mn-ea"/>
              </a:rPr>
              <a:t>要明辨是否出于神。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841375" y="4076700"/>
            <a:ext cx="286702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2400" b="1">
                <a:sym typeface="+mn-ea"/>
              </a:rPr>
              <a:t>2.</a:t>
            </a:r>
            <a:r>
              <a:rPr lang="zh-CN" altLang="en-US" sz="2400" b="1">
                <a:sym typeface="+mn-ea"/>
              </a:rPr>
              <a:t>一个一个的申言。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841375" y="4695190"/>
            <a:ext cx="470344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2400" b="1">
                <a:sym typeface="+mn-ea"/>
              </a:rPr>
              <a:t>3.</a:t>
            </a:r>
            <a:r>
              <a:rPr lang="zh-CN" altLang="en-US" sz="2400" b="1">
                <a:sym typeface="+mn-ea"/>
              </a:rPr>
              <a:t>申言者的灵，是服从申言者的。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77875" y="921385"/>
            <a:ext cx="7627620" cy="25533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 dirty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14:34 妇女在召会中要静默，像在众圣徒的众召会中一样，因为不准她们说话；她们乃要服从，正如律法所说的。 </a:t>
            </a:r>
          </a:p>
          <a:p>
            <a:r>
              <a:rPr lang="zh-CN" altLang="en-US" sz="2000" b="1" dirty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14:35 她们若想要学什么，可以在家里问自己的丈夫，因为妇女在召会中说话，是可耻的。 </a:t>
            </a:r>
          </a:p>
          <a:p>
            <a:r>
              <a:rPr lang="zh-CN" altLang="en-US" sz="2000" b="1" dirty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14:36 神的话岂是从你们</a:t>
            </a:r>
            <a:r>
              <a:rPr lang="zh-CN" altLang="en-US" sz="2000" b="1" dirty="0" smtClean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出来吗？</a:t>
            </a:r>
            <a:r>
              <a:rPr lang="zh-CN" altLang="en-US" sz="2000" b="1" dirty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岂是单临到</a:t>
            </a:r>
            <a:r>
              <a:rPr lang="zh-CN" altLang="en-US" sz="2000" b="1" dirty="0" smtClean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你们吗？ </a:t>
            </a:r>
            <a:endParaRPr lang="zh-CN" altLang="en-US" sz="2000" b="1" dirty="0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r>
              <a:rPr lang="zh-CN" altLang="en-US" sz="2000" b="1" dirty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14:37 若有人自以为是申言者，或是属灵的，就该清楚知道，我所写给你们的是主的命令。 </a:t>
            </a:r>
          </a:p>
          <a:p>
            <a:r>
              <a:rPr lang="zh-CN" altLang="en-US" sz="2000" b="1" dirty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14:38 但若有人不理会，就由他不理会吧。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77875" y="362585"/>
            <a:ext cx="706945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/>
            <a:r>
              <a:rPr lang="zh-CN" altLang="en-US"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细黑" panose="02010600040101010101" charset="-122"/>
                <a:sym typeface="+mn-ea"/>
              </a:rPr>
              <a:t>在召会聚会中的尽功用——关于妇女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77875" y="3538220"/>
            <a:ext cx="7627620" cy="26765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不准女人在召会的聚会中说话，是指不准女人在断定教义的事上用权柄施教。从这意义说，她们在召会的聚会中，应当静默。不准她们说话，因为她们应当服从男人。这与神在祂行政里所命定的权柄有关。在神行政的命定里，不准女人用权柄说话辖管男人。她们可以祷告，也可以申言，主要的乃是为主说话并说出主。然而，她们必须在弟兄的遮盖下作这事，因为这里吩咐她们要服从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24890" y="736600"/>
            <a:ext cx="7094220" cy="9772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14:1 你们要追求爱，更要切慕属灵的恩赐，尤其要切慕申言。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024255" y="3035300"/>
            <a:ext cx="7094855" cy="14204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14:26 弟兄们，这却怎么样？每逢你们聚在一起的时候，各人或有诗歌，或有教训，或有启示，或有方言，或有翻出来的话，凡事都当为建造。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024890" y="1885950"/>
            <a:ext cx="7094855" cy="9772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14:12 你们也是如此，既渴慕灵，就要为着召会的建造，寻求得以超越。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08049" y="520065"/>
            <a:ext cx="4862129" cy="461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/>
            <a:r>
              <a:rPr lang="zh-CN" altLang="en-US"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细黑" panose="02010600040101010101" charset="-122"/>
                <a:sym typeface="+mn-ea"/>
              </a:rPr>
              <a:t>在召会聚会中的尽功用——结论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08050" y="1156335"/>
            <a:ext cx="6763385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14:39 所以我弟兄们，你们要切慕申言，也不要禁止说方言。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14:40 凡事都要端正得体的按着次序行。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908050" y="2538730"/>
            <a:ext cx="7290435" cy="36360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事实上，本章全是论到申言和说方言。在用基督之丰富的职事，建造众圣徒与召会上，申言既是最有益的恩赐，就为使徒所看重并提倡。说方言对这样的建造，既没有丝毫益处，使徒就忠信的揭露它较小的价值。使徒的看重并揭露，都是根据他关切神定旨的完成，就是用基督的丰富建造召会。到了本章的结语，他仍然嘱咐我们要为着神的建造切慕申言。然而，他也嘱咐我们不要禁止说方言，以保守召会的包罗与合一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/>
        </p:nvSpPr>
        <p:spPr>
          <a:xfrm>
            <a:off x="1696720" y="2570480"/>
            <a:ext cx="5199380" cy="34150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华文细黑" panose="02010600040101010101" charset="-122"/>
              </a:rPr>
              <a:t>在召会聚会中的尽功用　26～40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altLang="zh-CN" sz="2400" b="1" dirty="0"/>
              <a:t> 1.</a:t>
            </a:r>
            <a:r>
              <a:rPr lang="zh-CN" altLang="en-US" sz="2400" b="1" dirty="0"/>
              <a:t>关于各人</a:t>
            </a:r>
          </a:p>
          <a:p>
            <a:pPr>
              <a:lnSpc>
                <a:spcPct val="150000"/>
              </a:lnSpc>
            </a:pPr>
            <a:r>
              <a:rPr lang="en-US" altLang="zh-CN" sz="2400" b="1" dirty="0"/>
              <a:t> 2.</a:t>
            </a:r>
            <a:r>
              <a:rPr lang="zh-CN" altLang="en-US" sz="2400" b="1" dirty="0"/>
              <a:t>关于说方言　 </a:t>
            </a:r>
          </a:p>
          <a:p>
            <a:pPr>
              <a:lnSpc>
                <a:spcPct val="150000"/>
              </a:lnSpc>
            </a:pPr>
            <a:r>
              <a:rPr lang="en-US" altLang="zh-CN" sz="2400" b="1" dirty="0"/>
              <a:t> 3.</a:t>
            </a:r>
            <a:r>
              <a:rPr lang="zh-CN" altLang="en-US" sz="2400" b="1" dirty="0"/>
              <a:t>关于申言　 </a:t>
            </a:r>
          </a:p>
          <a:p>
            <a:pPr>
              <a:lnSpc>
                <a:spcPct val="150000"/>
              </a:lnSpc>
            </a:pPr>
            <a:r>
              <a:rPr lang="en-US" altLang="zh-CN" sz="2400" b="1" dirty="0"/>
              <a:t> 4.</a:t>
            </a:r>
            <a:r>
              <a:rPr lang="zh-CN" altLang="en-US" sz="2400" b="1" dirty="0"/>
              <a:t>关于妇女　 </a:t>
            </a:r>
          </a:p>
          <a:p>
            <a:pPr>
              <a:lnSpc>
                <a:spcPct val="150000"/>
              </a:lnSpc>
            </a:pPr>
            <a:r>
              <a:rPr lang="en-US" altLang="zh-CN" sz="2400" b="1" dirty="0"/>
              <a:t> 5.</a:t>
            </a:r>
            <a:r>
              <a:rPr lang="zh-CN" altLang="en-US" sz="2400" b="1" dirty="0"/>
              <a:t>结论　 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696720" y="676275"/>
            <a:ext cx="5059045" cy="17532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华文细黑" panose="02010600040101010101" charset="-122"/>
                <a:sym typeface="+mn-ea"/>
              </a:rPr>
              <a:t>申言的超越　1～25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</a:t>
            </a:r>
            <a:endParaRPr lang="zh-CN" altLang="en-US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b="1" dirty="0">
                <a:sym typeface="+mn-ea"/>
              </a:rPr>
              <a:t> </a:t>
            </a:r>
            <a:r>
              <a:rPr lang="en-US" altLang="zh-CN" sz="2400" b="1" dirty="0">
                <a:sym typeface="+mn-ea"/>
              </a:rPr>
              <a:t>1.</a:t>
            </a:r>
            <a:r>
              <a:rPr lang="zh-CN" altLang="en-US" sz="2400" b="1" dirty="0">
                <a:sym typeface="+mn-ea"/>
              </a:rPr>
              <a:t>更多建造召会 </a:t>
            </a:r>
            <a:endParaRPr lang="zh-CN" altLang="en-US" sz="2400" b="1" dirty="0"/>
          </a:p>
          <a:p>
            <a:pPr>
              <a:lnSpc>
                <a:spcPct val="150000"/>
              </a:lnSpc>
            </a:pPr>
            <a:r>
              <a:rPr lang="zh-CN" altLang="en-US" sz="2400" b="1" dirty="0">
                <a:sym typeface="+mn-ea"/>
              </a:rPr>
              <a:t> </a:t>
            </a:r>
            <a:r>
              <a:rPr lang="en-US" altLang="zh-CN" sz="2400" b="1" dirty="0">
                <a:sym typeface="+mn-ea"/>
              </a:rPr>
              <a:t>2.</a:t>
            </a:r>
            <a:r>
              <a:rPr lang="zh-CN" altLang="en-US" sz="2400" b="1" dirty="0">
                <a:sym typeface="+mn-ea"/>
              </a:rPr>
              <a:t>更多劝服人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696720" y="2570480"/>
            <a:ext cx="5199380" cy="34150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华文细黑" panose="02010600040101010101" charset="-122"/>
              </a:rPr>
              <a:t>在召会聚会中的尽功用　26～40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altLang="zh-CN" sz="2400" b="1" dirty="0"/>
              <a:t> 1.</a:t>
            </a:r>
            <a:r>
              <a:rPr lang="zh-CN" altLang="en-US" sz="2400" b="1" dirty="0"/>
              <a:t>关于各人</a:t>
            </a:r>
          </a:p>
          <a:p>
            <a:pPr>
              <a:lnSpc>
                <a:spcPct val="150000"/>
              </a:lnSpc>
            </a:pPr>
            <a:r>
              <a:rPr lang="en-US" altLang="zh-CN" sz="2400" b="1" dirty="0"/>
              <a:t> 2.</a:t>
            </a:r>
            <a:r>
              <a:rPr lang="zh-CN" altLang="en-US" sz="2400" b="1" dirty="0"/>
              <a:t>关于说方言　 </a:t>
            </a:r>
          </a:p>
          <a:p>
            <a:pPr>
              <a:lnSpc>
                <a:spcPct val="150000"/>
              </a:lnSpc>
            </a:pPr>
            <a:r>
              <a:rPr lang="en-US" altLang="zh-CN" sz="2400" b="1" dirty="0"/>
              <a:t> 3.</a:t>
            </a:r>
            <a:r>
              <a:rPr lang="zh-CN" altLang="en-US" sz="2400" b="1" dirty="0"/>
              <a:t>关于申言　 </a:t>
            </a:r>
          </a:p>
          <a:p>
            <a:pPr>
              <a:lnSpc>
                <a:spcPct val="150000"/>
              </a:lnSpc>
            </a:pPr>
            <a:r>
              <a:rPr lang="en-US" altLang="zh-CN" sz="2400" b="1" dirty="0"/>
              <a:t> 4.</a:t>
            </a:r>
            <a:r>
              <a:rPr lang="zh-CN" altLang="en-US" sz="2400" b="1" dirty="0"/>
              <a:t>关于妇女　 </a:t>
            </a:r>
          </a:p>
          <a:p>
            <a:pPr>
              <a:lnSpc>
                <a:spcPct val="150000"/>
              </a:lnSpc>
            </a:pPr>
            <a:r>
              <a:rPr lang="en-US" altLang="zh-CN" sz="2400" b="1" dirty="0"/>
              <a:t> 5.</a:t>
            </a:r>
            <a:r>
              <a:rPr lang="zh-CN" altLang="en-US" sz="2400" b="1" dirty="0"/>
              <a:t>结论　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696720" y="676275"/>
            <a:ext cx="5059045" cy="17532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华文细黑" panose="02010600040101010101" charset="-122"/>
                <a:sym typeface="+mn-ea"/>
              </a:rPr>
              <a:t>申言的超越　1～25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</a:t>
            </a:r>
            <a:endParaRPr lang="zh-CN" altLang="en-US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b="1" dirty="0">
                <a:sym typeface="+mn-ea"/>
              </a:rPr>
              <a:t> </a:t>
            </a:r>
            <a:r>
              <a:rPr lang="en-US" altLang="zh-CN" sz="2400" b="1" dirty="0">
                <a:sym typeface="+mn-ea"/>
              </a:rPr>
              <a:t>1.</a:t>
            </a:r>
            <a:r>
              <a:rPr lang="zh-CN" altLang="en-US" sz="2400" b="1" dirty="0">
                <a:sym typeface="+mn-ea"/>
              </a:rPr>
              <a:t>更多建造召会 </a:t>
            </a:r>
            <a:endParaRPr lang="zh-CN" altLang="en-US" sz="2400" b="1" dirty="0"/>
          </a:p>
          <a:p>
            <a:pPr>
              <a:lnSpc>
                <a:spcPct val="150000"/>
              </a:lnSpc>
            </a:pPr>
            <a:r>
              <a:rPr lang="zh-CN" altLang="en-US" sz="2400" b="1" dirty="0">
                <a:sym typeface="+mn-ea"/>
              </a:rPr>
              <a:t> </a:t>
            </a:r>
            <a:r>
              <a:rPr lang="en-US" altLang="zh-CN" sz="2400" b="1" dirty="0">
                <a:sym typeface="+mn-ea"/>
              </a:rPr>
              <a:t>2.</a:t>
            </a:r>
            <a:r>
              <a:rPr lang="zh-CN" altLang="en-US" sz="2400" b="1" dirty="0">
                <a:sym typeface="+mn-ea"/>
              </a:rPr>
              <a:t>更多劝服人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61695" y="1017270"/>
            <a:ext cx="742124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14:1 你们要追求爱，更要切慕属灵的恩赐，尤其要切慕申言。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61695" y="429260"/>
            <a:ext cx="510921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细黑" panose="02010600040101010101" charset="-122"/>
              </a:rPr>
              <a:t>申言的超越</a:t>
            </a:r>
            <a:r>
              <a:rPr lang="en-US" altLang="zh-CN"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细黑" panose="02010600040101010101" charset="-122"/>
              </a:rPr>
              <a:t>——</a:t>
            </a:r>
            <a:r>
              <a:rPr lang="en-US" altLang="zh-CN" sz="2400" b="1" dirty="0" err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细黑" panose="02010600040101010101" charset="-122"/>
              </a:rPr>
              <a:t>更多建造召会</a:t>
            </a:r>
            <a:endParaRPr lang="en-US" altLang="zh-CN" sz="24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华文细黑" panose="02010600040101010101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861695" y="1858645"/>
            <a:ext cx="7421245" cy="18637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sym typeface="+mn-ea"/>
              </a:rPr>
              <a:t>要追求爱，</a:t>
            </a:r>
            <a:r>
              <a:rPr lang="zh-CN" altLang="en-US" sz="2400" b="1"/>
              <a:t>这吩咐是基于十二31～十三13的启示。追求爱，就是追求在生命里长大，好在生命里发展恩赐。因此，追求爱，必须配以切慕最有益的恩赐，就是申言的恩赐。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861695" y="3782695"/>
            <a:ext cx="7421245" cy="23063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申言既是为主说话，并说出主，也就是把基督供应给人。这是召会聚会中最主要的事。这种申言需要充满神的生命为内容。爱是经历神的生命，并使神的生命为着建造召会，成为申言恩赐的内容，极超越的路。因此，我们必须追求爱，并要切慕这更大的恩赐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91210" y="402590"/>
            <a:ext cx="7562215" cy="25533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14:2 那说方言的，原不是对人说，乃是对神说，因为没有人听出来，然而他在灵里却是讲说各样的奥秘。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14:3 但那申言的，是对人讲说建造、勉励和安慰。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14:4 那说方言的，是建造自己，但那申言的，乃是建造召会。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14:5 我愿意你们都说方言，但我更愿意你们申言；说方言的，若不翻出来，使召会得建造，那申言的，就比他强了。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14:6 弟兄们，我到你们那里去，若只说方言，与你们有什么益处？除非我用启示，或知识，或预言，或教训，对你们讲说。 </a:t>
            </a:r>
          </a:p>
        </p:txBody>
      </p:sp>
      <p:graphicFrame>
        <p:nvGraphicFramePr>
          <p:cNvPr id="3" name="表格 2"/>
          <p:cNvGraphicFramePr/>
          <p:nvPr>
            <p:extLst>
              <p:ext uri="{D42A27DB-BD31-4B8C-83A1-F6EECF244321}">
                <p14:modId xmlns:p14="http://schemas.microsoft.com/office/powerpoint/2010/main" val="3415126762"/>
              </p:ext>
            </p:extLst>
          </p:nvPr>
        </p:nvGraphicFramePr>
        <p:xfrm>
          <a:off x="915035" y="3259455"/>
          <a:ext cx="7371080" cy="25184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85540"/>
                <a:gridCol w="3685540"/>
              </a:tblGrid>
              <a:tr h="49974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400" dirty="0">
                          <a:latin typeface="华文细黑" panose="02010600040101010101" charset="-122"/>
                          <a:ea typeface="华文细黑" panose="02010600040101010101" charset="-122"/>
                        </a:rPr>
                        <a:t>说方言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400">
                          <a:latin typeface="华文细黑" panose="02010600040101010101" charset="-122"/>
                          <a:ea typeface="华文细黑" panose="02010600040101010101" charset="-122"/>
                        </a:rPr>
                        <a:t>申言</a:t>
                      </a:r>
                    </a:p>
                  </a:txBody>
                  <a:tcPr/>
                </a:tc>
              </a:tr>
              <a:tr h="4826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400">
                          <a:sym typeface="+mn-ea"/>
                        </a:rPr>
                        <a:t>对神说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400" dirty="0">
                          <a:sym typeface="+mn-ea"/>
                        </a:rPr>
                        <a:t>对人</a:t>
                      </a:r>
                      <a:r>
                        <a:rPr lang="zh-CN" altLang="en-US" sz="2400" dirty="0" smtClean="0">
                          <a:sym typeface="+mn-ea"/>
                        </a:rPr>
                        <a:t>讲说</a:t>
                      </a:r>
                      <a:endParaRPr lang="zh-CN" altLang="en-US" sz="2400" dirty="0">
                        <a:sym typeface="+mn-ea"/>
                      </a:endParaRPr>
                    </a:p>
                  </a:txBody>
                  <a:tcPr/>
                </a:tc>
              </a:tr>
              <a:tr h="4826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400">
                          <a:sym typeface="+mn-ea"/>
                        </a:rPr>
                        <a:t>讲说各样的奥秘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400">
                          <a:sym typeface="+mn-ea"/>
                        </a:rPr>
                        <a:t>建造、勉励和安慰</a:t>
                      </a:r>
                    </a:p>
                  </a:txBody>
                  <a:tcPr/>
                </a:tc>
              </a:tr>
              <a:tr h="4826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400">
                          <a:sym typeface="+mn-ea"/>
                        </a:rPr>
                        <a:t>建造自己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400">
                          <a:sym typeface="+mn-ea"/>
                        </a:rPr>
                        <a:t>建造召会</a:t>
                      </a:r>
                    </a:p>
                  </a:txBody>
                  <a:tcPr/>
                </a:tc>
              </a:tr>
              <a:tr h="57086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400">
                          <a:sym typeface="+mn-ea"/>
                        </a:rPr>
                        <a:t>若不翻出来就无益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400">
                          <a:sym typeface="+mn-ea"/>
                        </a:rPr>
                        <a:t>启示、知识、预言、教训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98525" y="398145"/>
            <a:ext cx="7453630" cy="25533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14:7 就是那无生命而发声之物，或箫、或琴，若发出来的声调没有分别，怎能知道所吹所弹的是什么？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14:8 若吹无定的号声，谁能预备打仗？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14:9 你们也是如此，若不用舌头说容易明白的话，人怎能知道你所说的是什么？这样，你们就是向空气说话了。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14:10 世上的口音，种类或者甚多，却没有一样是无音义的。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14:11 这样，我若不明白那口音的意思，我对那说话的便是化外之人，那说话的对我也是化外之人。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98525" y="3031490"/>
            <a:ext cx="7273290" cy="3192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 dirty="0"/>
              <a:t>使徒在7～11节的例证，指出哥林多的信徒荒谬的滥说方言，发出没有分别的</a:t>
            </a:r>
            <a:r>
              <a:rPr lang="zh-CN" altLang="en-US" sz="2400" b="1" dirty="0" smtClean="0"/>
              <a:t>声调（7</a:t>
            </a:r>
            <a:r>
              <a:rPr lang="zh-CN" altLang="en-US" sz="2400" b="1" dirty="0" smtClean="0"/>
              <a:t>），</a:t>
            </a:r>
            <a:r>
              <a:rPr lang="zh-CN" altLang="en-US" sz="2400" b="1" dirty="0"/>
              <a:t>吹</a:t>
            </a:r>
            <a:r>
              <a:rPr lang="zh-CN" altLang="en-US" sz="2400" b="1" dirty="0"/>
              <a:t>出“无定的号声。”（</a:t>
            </a:r>
            <a:r>
              <a:rPr lang="zh-CN" altLang="en-US" sz="2400" b="1" dirty="0" smtClean="0"/>
              <a:t>8）</a:t>
            </a:r>
            <a:r>
              <a:rPr lang="zh-CN" altLang="en-US" sz="2400" b="1" dirty="0"/>
              <a:t>他们也过度的使用方言，无论在什么地方，用什么方法，或在什么情形里，都说方言。因此，他规正并约束他们，不滥用也不过度的使用这种益处最少的小恩赐，叫他们能追求更大的恩赐，好更多的造就圣徒并建造召会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977900" y="744855"/>
            <a:ext cx="692213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14:12 你们也是如此，既渴慕灵，就要为着召会的建造，寻求得以超越。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977900" y="1694815"/>
            <a:ext cx="6922135" cy="40455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 dirty="0"/>
              <a:t>灵，原文，诸灵。使徒在此乃是说，你们也是如此，既渴慕诸</a:t>
            </a:r>
            <a:r>
              <a:rPr lang="zh-CN" altLang="en-US" sz="2400" b="1" dirty="0" smtClean="0"/>
              <a:t>灵</a:t>
            </a:r>
            <a:r>
              <a:rPr lang="en-US" altLang="zh-CN" sz="2400" b="1" dirty="0" smtClean="0"/>
              <a:t>……</a:t>
            </a:r>
            <a:r>
              <a:rPr lang="zh-CN" altLang="en-US" sz="2400" b="1" dirty="0" smtClean="0"/>
              <a:t>。</a:t>
            </a:r>
            <a:r>
              <a:rPr lang="zh-CN" altLang="en-US" sz="2400" b="1" dirty="0"/>
              <a:t>这给我们看见，当日出身外邦的哥林多信徒，因着他们的背景，在他们属灵的追求上，将惟一的圣灵，和诸多的邪灵，混为一团，不清楚且没有充分的保持圣灵的惟一性。这由十二4所说“灵却是同一位”的话得到证明。使徒这话，不是认可他们这种混淆的追求，乃是根据他们这混淆的事实，劝他们在这混淆中要寻求超脱而超越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00405" y="1464310"/>
            <a:ext cx="7545705" cy="49650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>
              <a:lnSpc>
                <a:spcPct val="120000"/>
              </a:lnSpc>
            </a:pPr>
            <a:r>
              <a:rPr lang="zh-CN" altLang="en-US" sz="2400" b="1" dirty="0">
                <a:sym typeface="+mn-ea"/>
              </a:rPr>
              <a:t>使徒全心顾到召会的建造。他满有召会的感觉，完全以召会为中心，与那些以自我为中心的哥林多人，完全不同。他们在属灵恩赐上的难处，是由于他们为自己追求，不顾到召会的建造。在对付头六项为人生活范围里的难处时，使徒强调基督是神给我们惟一的分；在对付后五项神圣行政范围里的难处时，使徒强调召会是神给我们惟一的目标。哥林多人不仅缺少基督，也不认识召会。使徒完成的职</a:t>
            </a:r>
            <a:r>
              <a:rPr lang="zh-CN" altLang="en-US" sz="2400" b="1" dirty="0" smtClean="0">
                <a:sym typeface="+mn-ea"/>
              </a:rPr>
              <a:t>事（</a:t>
            </a:r>
            <a:r>
              <a:rPr lang="zh-CN" altLang="en-US" sz="2400" b="1" dirty="0">
                <a:sym typeface="+mn-ea"/>
              </a:rPr>
              <a:t>西一</a:t>
            </a:r>
            <a:r>
              <a:rPr lang="zh-CN" altLang="en-US" sz="2400" b="1" dirty="0" smtClean="0">
                <a:sym typeface="+mn-ea"/>
              </a:rPr>
              <a:t>25</a:t>
            </a:r>
            <a:r>
              <a:rPr lang="zh-CN" altLang="en-US" sz="2400" b="1" dirty="0" smtClean="0">
                <a:sym typeface="+mn-ea"/>
              </a:rPr>
              <a:t>），</a:t>
            </a:r>
            <a:r>
              <a:rPr lang="zh-CN" altLang="en-US" sz="2400" b="1" dirty="0">
                <a:sym typeface="+mn-ea"/>
              </a:rPr>
              <a:t>乃是</a:t>
            </a:r>
            <a:r>
              <a:rPr lang="zh-CN" altLang="en-US" sz="2400" b="1" dirty="0">
                <a:sym typeface="+mn-ea"/>
              </a:rPr>
              <a:t>由基督是神的</a:t>
            </a:r>
            <a:r>
              <a:rPr lang="zh-CN" altLang="en-US" sz="2400" b="1" dirty="0" smtClean="0">
                <a:sym typeface="+mn-ea"/>
              </a:rPr>
              <a:t>奥秘（</a:t>
            </a:r>
            <a:r>
              <a:rPr lang="zh-CN" altLang="en-US" sz="2400" b="1" dirty="0">
                <a:sym typeface="+mn-ea"/>
              </a:rPr>
              <a:t>西二</a:t>
            </a:r>
            <a:r>
              <a:rPr lang="zh-CN" altLang="en-US" sz="2400" b="1" dirty="0" smtClean="0">
                <a:sym typeface="+mn-ea"/>
              </a:rPr>
              <a:t>2</a:t>
            </a:r>
            <a:r>
              <a:rPr lang="zh-CN" altLang="en-US" sz="2400" b="1" dirty="0" smtClean="0">
                <a:sym typeface="+mn-ea"/>
              </a:rPr>
              <a:t>），</a:t>
            </a:r>
            <a:r>
              <a:rPr lang="zh-CN" altLang="en-US" sz="2400" b="1" dirty="0">
                <a:sym typeface="+mn-ea"/>
              </a:rPr>
              <a:t>和</a:t>
            </a:r>
            <a:r>
              <a:rPr lang="zh-CN" altLang="en-US" sz="2400" b="1" dirty="0">
                <a:sym typeface="+mn-ea"/>
              </a:rPr>
              <a:t>召会是基督的奥秘（弗三4）所组成的。哥林多人虽在使徒的职事之下，却失去这二者。他们很可怜的在自己里面，又瞎眼又无知。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00405" y="618490"/>
            <a:ext cx="754570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/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14:12 你们也是如此，既渴慕灵，就要为着召会的建造，寻求得以超越。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700405" y="610235"/>
            <a:ext cx="754570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14:12 你们也是如此，既渴慕灵，就要为着召会的建造，寻求得以超越。 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634365" y="1586230"/>
            <a:ext cx="7611745" cy="40786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 dirty="0">
                <a:sym typeface="+mn-ea"/>
              </a:rPr>
              <a:t>原文是一个字，指充盈、满溢、洋溢，也指超越。见八8注1。照本节上下文看，这字在此不是指满溢增多，乃是指超越不凡。本节前文所说“</a:t>
            </a:r>
            <a:r>
              <a:rPr lang="zh-CN" altLang="en-US" sz="2400" b="1" dirty="0" smtClean="0">
                <a:sym typeface="+mn-ea"/>
              </a:rPr>
              <a:t>你们</a:t>
            </a:r>
            <a:r>
              <a:rPr lang="en-US" altLang="zh-CN" sz="2400" b="1" dirty="0" smtClean="0">
                <a:sym typeface="+mn-ea"/>
              </a:rPr>
              <a:t>……</a:t>
            </a:r>
            <a:r>
              <a:rPr lang="zh-CN" altLang="en-US" sz="2400" b="1" dirty="0" smtClean="0">
                <a:sym typeface="+mn-ea"/>
              </a:rPr>
              <a:t>既</a:t>
            </a:r>
            <a:r>
              <a:rPr lang="zh-CN" altLang="en-US" sz="2400" b="1" dirty="0">
                <a:sym typeface="+mn-ea"/>
              </a:rPr>
              <a:t>渴慕诸灵，”已经指明当日的哥林多信徒，把圣灵和邪灵混在一起，而追求属灵的恩赐。那种混淆的追求，在使徒看，甚为低下，甚至会给人看为化外人。所以使徒劝他们，不要为着自己的享受或显扬，追求一些未经分辨、混淆一团的属灵事物，乃要为着建造召会追求超越，就是超过那些低下的追求。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3330</Words>
  <Application>Microsoft Office PowerPoint</Application>
  <PresentationFormat>全屏显示(4:3)</PresentationFormat>
  <Paragraphs>113</Paragraphs>
  <Slides>21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21</vt:i4>
      </vt:variant>
    </vt:vector>
  </HeadingPairs>
  <TitlesOfParts>
    <vt:vector size="31" baseType="lpstr">
      <vt:lpstr>方正姚体</vt:lpstr>
      <vt:lpstr>仿宋</vt:lpstr>
      <vt:lpstr>华文隶书</vt:lpstr>
      <vt:lpstr>华文细黑</vt:lpstr>
      <vt:lpstr>宋体</vt:lpstr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wztw</dc:creator>
  <cp:lastModifiedBy>bide</cp:lastModifiedBy>
  <cp:revision>21</cp:revision>
  <dcterms:created xsi:type="dcterms:W3CDTF">2018-11-12T14:58:00Z</dcterms:created>
  <dcterms:modified xsi:type="dcterms:W3CDTF">2020-08-15T00:16:10Z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2052-10.1.0.7698</vt:lpwstr>
  </property>
</Properties>
</file>