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4" r:id="rId11"/>
    <p:sldId id="265" r:id="rId12"/>
    <p:sldId id="268" r:id="rId13"/>
    <p:sldId id="266" r:id="rId14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84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937267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94963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latin typeface="方正姚体" panose="02010601030101010101" pitchFamily="2" charset="-122"/>
                <a:ea typeface="方正姚体" panose="02010601030101010101" pitchFamily="2" charset="-122"/>
              </a:rPr>
              <a:t>血与肉，都必朽，复活生命死难留</a:t>
            </a:r>
            <a:endParaRPr lang="zh-CN" altLang="en-US" sz="3600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15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79500" y="757221"/>
            <a:ext cx="254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复活的定义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79500" y="1560830"/>
            <a:ext cx="72701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天上形体的荣耀是一样，地上形体的荣耀又是一样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79500" y="2141855"/>
            <a:ext cx="6645275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 dirty="0"/>
              <a:t>在朽坏中所种的，在不朽坏中复活；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 dirty="0"/>
              <a:t>在羞辱中所种的，在荣耀中复活；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 dirty="0"/>
              <a:t>软弱中所种的，在能力中复活。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79500" y="4023995"/>
            <a:ext cx="607377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/>
              <a:t>所种的是属魂的身体，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/>
              <a:t>复活的是属灵的身体。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79500" y="538099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有属天者的形像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26160" y="508635"/>
            <a:ext cx="46456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复活的得胜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26160" y="1281430"/>
            <a:ext cx="21291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不朽坏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26160" y="1852930"/>
            <a:ext cx="46456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不死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26160" y="2688590"/>
            <a:ext cx="11811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得胜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465070" y="2688590"/>
            <a:ext cx="36937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/>
              <a:t>罪与罪的权势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026160" y="3597275"/>
            <a:ext cx="7310755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借着基督的死与复活，胜过罪与死的得胜，不该只是一件完成的事实给我们接受，也必须借复活的基督这赐生命的</a:t>
            </a:r>
            <a:r>
              <a:rPr lang="zh-CN" altLang="en-US" sz="2400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灵（45</a:t>
            </a:r>
            <a:r>
              <a:rPr lang="zh-CN" altLang="en-US" sz="2400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），</a:t>
            </a: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与</a:t>
            </a: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我们的灵成为</a:t>
            </a:r>
            <a:r>
              <a:rPr lang="zh-CN" altLang="en-US" sz="2400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一（</a:t>
            </a: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六</a:t>
            </a:r>
            <a:r>
              <a:rPr lang="zh-CN" altLang="en-US" sz="2400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17</a:t>
            </a:r>
            <a:r>
              <a:rPr lang="zh-CN" altLang="en-US" sz="2400" b="1" dirty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），</a:t>
            </a: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而</a:t>
            </a: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成为我们每天在生命里的经历。因此，我们当凭着这调和的灵生活，并照着这调和的灵行动。这样，我们就会不断的感谢神，因祂借我们的主耶稣基督，使我们得胜。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443996" y="419875"/>
            <a:ext cx="8234921" cy="9787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</a:rPr>
              <a:t>所以我亲爱的弟兄们，你们务要</a:t>
            </a:r>
            <a:r>
              <a:rPr lang="zh-CN" altLang="en-US" sz="2400" b="1" dirty="0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坚固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</a:rPr>
              <a:t>，不可摇动，</a:t>
            </a:r>
            <a:r>
              <a:rPr lang="zh-CN" altLang="en-US" sz="2400" b="1" dirty="0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常常竭力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</a:rPr>
              <a:t>多作主工，因为知道你们的</a:t>
            </a:r>
            <a:r>
              <a:rPr lang="zh-CN" altLang="en-US" sz="2400" b="1" dirty="0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劳苦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</a:rPr>
              <a:t>，在主里面不是徒然的。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43996" y="1870561"/>
            <a:ext cx="823492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怀疑复活的真理，就是摇动；确信复活并留在复活的实际里，就是坚固不摇动。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43996" y="2863772"/>
            <a:ext cx="8234921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不信复活的真理，使我们对将来失望，因此使我们在主的工作上灰心。信，使我们切愿在主的工作上满溢，盼望在主回来时，在复活里讨主喜悦。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43997" y="4123266"/>
            <a:ext cx="8235656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不是凭我们天然的生命和才干，乃是凭主复活的生命和大能。我们在主复活的生命里，用主复活的大能为祂劳苦，绝不会徒然，但藉着向罪人传扬基督，对圣徒供应生命，并用对经过过程之三一神的经历作金、银、宝石来建造召</a:t>
            </a:r>
            <a:r>
              <a:rPr lang="zh-CN" altLang="en-US" sz="2400" b="1" dirty="0" smtClean="0"/>
              <a:t>会（</a:t>
            </a:r>
            <a:r>
              <a:rPr lang="zh-CN" altLang="en-US" sz="2400" b="1" dirty="0"/>
              <a:t>三</a:t>
            </a:r>
            <a:r>
              <a:rPr lang="zh-CN" altLang="en-US" sz="2400" b="1" dirty="0" smtClean="0"/>
              <a:t>12</a:t>
            </a:r>
            <a:r>
              <a:rPr lang="zh-CN" altLang="en-US" sz="2400" b="1" dirty="0" smtClean="0"/>
              <a:t>），</a:t>
            </a:r>
            <a:r>
              <a:rPr lang="zh-CN" altLang="en-US" sz="2400" b="1" dirty="0"/>
              <a:t>其</a:t>
            </a:r>
            <a:r>
              <a:rPr lang="zh-CN" altLang="en-US" sz="2400" b="1" dirty="0"/>
              <a:t>结果必要完成神永远的定旨，并且到义人复活</a:t>
            </a:r>
            <a:r>
              <a:rPr lang="zh-CN" altLang="en-US" sz="2400" b="1" dirty="0" smtClean="0"/>
              <a:t>时（</a:t>
            </a:r>
            <a:r>
              <a:rPr lang="zh-CN" altLang="en-US" sz="2400" b="1" dirty="0"/>
              <a:t>路十四</a:t>
            </a:r>
            <a:r>
              <a:rPr lang="zh-CN" altLang="en-US" sz="2400" b="1" dirty="0" smtClean="0"/>
              <a:t>14</a:t>
            </a:r>
            <a:r>
              <a:rPr lang="zh-CN" altLang="en-US" sz="2400" b="1" dirty="0" smtClean="0"/>
              <a:t>），</a:t>
            </a:r>
            <a:r>
              <a:rPr lang="zh-CN" altLang="en-US" sz="2400" b="1" dirty="0"/>
              <a:t>我们</a:t>
            </a:r>
            <a:r>
              <a:rPr lang="zh-CN" altLang="en-US" sz="2400" b="1" dirty="0"/>
              <a:t>必要得着再来之主的赏赐。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22325" y="387350"/>
            <a:ext cx="4810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对付复活　十五1～58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22325" y="1002030"/>
            <a:ext cx="43745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一、基督的复活　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29030" y="144399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被传扬　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268345" y="144399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被见证　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22325" y="2001520"/>
            <a:ext cx="64192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二、对“没有复活”的反驳　12～19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22325" y="2556510"/>
            <a:ext cx="44278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三、复活的历史　20～28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822325" y="3110230"/>
            <a:ext cx="57658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四、复活的道德影响　29～34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22325" y="3740785"/>
            <a:ext cx="40538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五、复活的定义　35～49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822325" y="4796790"/>
            <a:ext cx="57658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六、复活的得胜　50～58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129030" y="424497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复活的身体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622675" y="4244975"/>
            <a:ext cx="35312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属灵的身体　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129030" y="5322570"/>
            <a:ext cx="26873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不朽坏胜过朽坏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3974465" y="532257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生命胜过死亡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1129030" y="5949950"/>
            <a:ext cx="28682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为主工作的动机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83005" y="633730"/>
            <a:ext cx="700341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15:20 但如今基督，就是睡了之人初熟的果子，已经从死人中复活。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83640" y="1661795"/>
            <a:ext cx="7002780" cy="2749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15:42 死人的复活也是这样。在朽坏中所种的，在不朽坏中复活；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15:43 在羞辱中所种的，在荣耀中复活；在软弱中所种的，在能力中复活。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15:44 所种的是属魂的身体，复活的是属灵的身体。若有属魂的身体，也就有属灵的身体。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83640" y="4599305"/>
            <a:ext cx="700278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15:45 经上也是这样记着：“首先的人亚当成了活的魂；”末后的亚当成了赐生命的灵。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22325" y="387350"/>
            <a:ext cx="481076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对付复活　十五1～58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22325" y="1002030"/>
            <a:ext cx="43745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一、基督的复活　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29030" y="144399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被传扬　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268345" y="144399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被见证　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22325" y="2001520"/>
            <a:ext cx="64192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二、对“没有复活”的反驳　12～19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22325" y="2556510"/>
            <a:ext cx="44278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三、复活的历史　20～28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822325" y="3110230"/>
            <a:ext cx="57658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四、复活的道德影响　29～34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22325" y="3740785"/>
            <a:ext cx="40538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五、复活的定义　35～49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822325" y="4796790"/>
            <a:ext cx="57658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六、复活的得胜　50～58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129030" y="424497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复活的身体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622675" y="4244975"/>
            <a:ext cx="35312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属灵的身体　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129030" y="5322570"/>
            <a:ext cx="26873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不朽坏胜过朽坏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3974465" y="532257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生命胜过死亡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1129030" y="5949950"/>
            <a:ext cx="28682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为主工作的动机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71245" y="975360"/>
            <a:ext cx="17767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基督的复活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057650" y="975360"/>
            <a:ext cx="35496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对基督复活真实性的验证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71245" y="1776730"/>
            <a:ext cx="22548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/>
              <a:t>1.</a:t>
            </a:r>
            <a:r>
              <a:rPr lang="zh-CN" altLang="en-US" sz="2400" b="1" dirty="0"/>
              <a:t>是福音的内容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71245" y="2272665"/>
            <a:ext cx="754507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</a:rPr>
              <a:t>基督照圣经所说，为我们的罪</a:t>
            </a:r>
            <a:r>
              <a:rPr lang="zh-CN" altLang="en-US" sz="2400" b="1" dirty="0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死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</a:rPr>
              <a:t>了，而且</a:t>
            </a:r>
            <a:r>
              <a:rPr lang="zh-CN" altLang="en-US" sz="2400" b="1" dirty="0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埋葬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</a:rPr>
              <a:t>了，又照圣经所说，第三天</a:t>
            </a:r>
            <a:r>
              <a:rPr lang="zh-CN" altLang="en-US" sz="2400" b="1" dirty="0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</a:rPr>
              <a:t>复活</a:t>
            </a:r>
            <a:r>
              <a:rPr lang="zh-CN" altLang="en-US" sz="2400" b="1" dirty="0">
                <a:latin typeface="仿宋" panose="02010609060101010101" charset="-122"/>
                <a:ea typeface="仿宋" panose="02010609060101010101" charset="-122"/>
              </a:rPr>
              <a:t>了。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71245" y="3444875"/>
            <a:ext cx="77641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/>
              <a:t>2.</a:t>
            </a:r>
            <a:r>
              <a:rPr lang="zh-CN" altLang="en-US" sz="2400" b="1" dirty="0"/>
              <a:t>你们已领受福音，在福音中站住，并借福音逐渐得救。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071245" y="4267835"/>
            <a:ext cx="7764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3.</a:t>
            </a:r>
            <a:r>
              <a:rPr lang="zh-CN" altLang="en-US" sz="2400" b="1" dirty="0"/>
              <a:t>基督复活后曾向十二使徒、五百多弟兄等人以及保罗显 </a:t>
            </a:r>
            <a:r>
              <a:rPr lang="zh-CN" altLang="en-US" sz="2400" b="1" dirty="0" smtClean="0"/>
              <a:t>现</a:t>
            </a:r>
            <a:r>
              <a:rPr lang="zh-CN" altLang="en-US" sz="2400" b="1" dirty="0"/>
              <a:t>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071245" y="5258435"/>
            <a:ext cx="37852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/>
              <a:t>4.</a:t>
            </a:r>
            <a:r>
              <a:rPr lang="zh-CN" altLang="en-US" sz="2400" b="1" dirty="0"/>
              <a:t>现今成为恩典与我同在。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69340" y="842010"/>
            <a:ext cx="47625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对“没有复活”的反驳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69340" y="1509395"/>
            <a:ext cx="2540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基督从死人中复活了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169660" y="1509395"/>
            <a:ext cx="25622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没有死人的复活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770364" y="1962785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/>
              <a:t>基督曾经死过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69340" y="260985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没有死人的复活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169660" y="2609850"/>
            <a:ext cx="2540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基督也就没有复活了</a:t>
            </a:r>
          </a:p>
        </p:txBody>
      </p:sp>
      <p:sp>
        <p:nvSpPr>
          <p:cNvPr id="8" name="乘号 7"/>
          <p:cNvSpPr/>
          <p:nvPr/>
        </p:nvSpPr>
        <p:spPr>
          <a:xfrm>
            <a:off x="8583295" y="1509395"/>
            <a:ext cx="349885" cy="41783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9" name="文本框 8"/>
          <p:cNvSpPr txBox="1"/>
          <p:nvPr/>
        </p:nvSpPr>
        <p:spPr>
          <a:xfrm>
            <a:off x="6169660" y="1962785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>
                <a:sym typeface="+mn-ea"/>
              </a:rPr>
              <a:t>有死人的复活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069340" y="346075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若基督没有复活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069340" y="4000500"/>
            <a:ext cx="16941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所传扬的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503295" y="4000500"/>
            <a:ext cx="1662263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所信的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069340" y="470027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神的假见证人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069340" y="5341620"/>
            <a:ext cx="33635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你们就仍在你们的罪里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4604385" y="5341620"/>
            <a:ext cx="34074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睡了的人也灭亡了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710990" y="3994484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徒然</a:t>
            </a:r>
            <a:r>
              <a:rPr lang="en-US" altLang="zh-CN" sz="2400" b="1" dirty="0" smtClean="0"/>
              <a:t>	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 animBg="1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492375" y="558165"/>
            <a:ext cx="3570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对基督复活真实性的验证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77900" y="1617980"/>
            <a:ext cx="31197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对</a:t>
            </a:r>
            <a:r>
              <a:rPr lang="en-US" altLang="zh-CN" sz="2400" b="1"/>
              <a:t>基督的复活</a:t>
            </a:r>
            <a:r>
              <a:rPr lang="zh-CN" altLang="en-US" sz="2400" b="1"/>
              <a:t>的见证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848225" y="1617980"/>
            <a:ext cx="34918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对“没有复活”的反驳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77900" y="3997960"/>
            <a:ext cx="44653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基督的复活乃是福音的活力。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77900" y="2701925"/>
            <a:ext cx="695261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基督的福音不仅有生命，也有生命的大能，能够征服死，胜过死，并废掉死。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77900" y="4813300"/>
            <a:ext cx="695325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在哲学或宗教里，可能有许多教训和道理，却没有生命。但主的福音却包含生命，就是复活的生命。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95275" y="170815"/>
            <a:ext cx="8477250" cy="66313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/>
              <a:t>         </a:t>
            </a:r>
            <a:r>
              <a:rPr lang="zh-CN" altLang="en-US" sz="2000" b="1"/>
              <a:t>在本章，使徒对付哥林多人异端的说法，说没有死人的复活。他们好像撒都该人一样。（太二二23，徒二三8。）</a:t>
            </a: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      这是他们中间的第十个难处，这难处</a:t>
            </a:r>
            <a:r>
              <a:rPr lang="zh-CN" altLang="en-US" sz="2000" b="1">
                <a:solidFill>
                  <a:srgbClr val="FF0000"/>
                </a:solidFill>
              </a:rPr>
              <a:t>损害、败坏</a:t>
            </a:r>
            <a:r>
              <a:rPr lang="zh-CN" altLang="en-US" sz="2000" b="1"/>
              <a:t>神新约的经纶，比提后二17～18，许米乃和腓理徒论到复活的异端更严重。</a:t>
            </a: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</a:t>
            </a:r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lang="zh-CN" altLang="en-US" sz="20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复活乃是神圣经纶的命脉和生命线！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olidFill>
                  <a:srgbClr val="FF0000"/>
                </a:solidFill>
              </a:rPr>
              <a:t>若没有复活</a:t>
            </a:r>
            <a:r>
              <a:rPr lang="zh-CN" altLang="en-US" sz="2000" b="1"/>
              <a:t>，神就是死人的神，不是活人的神。（太二二32。）</a:t>
            </a: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olidFill>
                  <a:srgbClr val="FF0000"/>
                </a:solidFill>
              </a:rPr>
              <a:t>若没有复活</a:t>
            </a:r>
            <a:r>
              <a:rPr lang="zh-CN" altLang="en-US" sz="2000" b="1"/>
              <a:t>，基督就没有从死人中复活，祂就是死的救主，不是活的救主。但祂是活着的，是那要活到永永远远的，（启一18，）能拯救我们到底。（来七25。）</a:t>
            </a: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olidFill>
                  <a:srgbClr val="FF0000"/>
                </a:solidFill>
              </a:rPr>
              <a:t>若没有复活</a:t>
            </a:r>
            <a:r>
              <a:rPr lang="zh-CN" altLang="en-US" sz="2000" b="1"/>
              <a:t>，就没有藉着祂的死得称义的活证据，（罗四25与注，）没有生命的分赐，（约十二24，）没有重生，（约三5，）没有更新，（多三5，）没有变化，（罗十二2，林后三18，）也没有基督形像的模成。（罗八29。）</a:t>
            </a: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olidFill>
                  <a:srgbClr val="FF0000"/>
                </a:solidFill>
              </a:rPr>
              <a:t>若没有复活</a:t>
            </a:r>
            <a:r>
              <a:rPr lang="zh-CN" altLang="en-US" sz="2000" b="1"/>
              <a:t>，就没有基督的肢体，（罗十二5，）没有基督的身体作祂的丰满，（弗一20～23，）没有召会作基督的新妇，（约三29，）也就没有新人。（弗二15，四24，西三10～11。）</a:t>
            </a: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olidFill>
                  <a:srgbClr val="FF0000"/>
                </a:solidFill>
              </a:rPr>
              <a:t>若没有复活</a:t>
            </a:r>
            <a:r>
              <a:rPr lang="zh-CN" altLang="en-US" sz="2000" b="1"/>
              <a:t>，神新约的经纶就完全崩溃，神永远的定旨也要归于无有了。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52500" y="588311"/>
            <a:ext cx="28340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复活的历史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52500" y="1380490"/>
            <a:ext cx="75476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 dirty="0"/>
              <a:t>1.</a:t>
            </a:r>
            <a:r>
              <a:rPr lang="zh-CN" altLang="en-US" sz="2400" b="1" dirty="0"/>
              <a:t>基督，就是睡了之人初熟的果子，已经从死人中复活。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52500" y="2260600"/>
            <a:ext cx="63773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 dirty="0"/>
              <a:t>2.</a:t>
            </a:r>
            <a:r>
              <a:rPr lang="zh-CN" altLang="en-US" sz="2400" b="1" dirty="0"/>
              <a:t>各人要按着自己的等次，在基督里活过来。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52500" y="4375150"/>
            <a:ext cx="70980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 smtClean="0"/>
              <a:t>4.</a:t>
            </a:r>
            <a:r>
              <a:rPr lang="zh-CN" altLang="en-US" sz="2400" b="1" smtClean="0"/>
              <a:t>末期，基督</a:t>
            </a:r>
            <a:r>
              <a:rPr lang="zh-CN" altLang="en-US" sz="2400" b="1" dirty="0"/>
              <a:t>要将</a:t>
            </a:r>
            <a:r>
              <a:rPr lang="zh-CN" altLang="en-US" sz="2400" b="1" dirty="0" smtClean="0"/>
              <a:t>国交</a:t>
            </a:r>
            <a:r>
              <a:rPr lang="zh-CN" altLang="en-US" sz="2400" b="1" dirty="0"/>
              <a:t>与神，就是父。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52500" y="3011170"/>
            <a:ext cx="754761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 dirty="0"/>
              <a:t>3.</a:t>
            </a:r>
            <a:r>
              <a:rPr lang="zh-CN" altLang="en-US" sz="2400" b="1" dirty="0"/>
              <a:t>将一切执政的、掌权的、有能的都废除了。一切仇敌都放在祂的脚下。最后废除死。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39579" y="420972"/>
            <a:ext cx="38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复活的道德影响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375410" y="2728595"/>
            <a:ext cx="5418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我们就吃吃喝喝吧，因为明天要死了。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375410" y="377825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滥交败坏善行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375410" y="142240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替死人受浸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375410" y="195389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我们时刻冒险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375410" y="4440555"/>
            <a:ext cx="5418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按着义清醒过来，不要犯罪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1360</Words>
  <Application>Microsoft Office PowerPoint</Application>
  <PresentationFormat>全屏显示(4:3)</PresentationFormat>
  <Paragraphs>100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方正姚体</vt:lpstr>
      <vt:lpstr>仿宋</vt:lpstr>
      <vt:lpstr>华文隶书</vt:lpstr>
      <vt:lpstr>楷体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14</cp:revision>
  <dcterms:created xsi:type="dcterms:W3CDTF">2018-11-18T14:40:00Z</dcterms:created>
  <dcterms:modified xsi:type="dcterms:W3CDTF">2020-08-15T00:23:30Z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