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6" r:id="rId8"/>
    <p:sldId id="262" r:id="rId9"/>
    <p:sldId id="264" r:id="rId10"/>
    <p:sldId id="263" r:id="rId11"/>
    <p:sldId id="265" r:id="rId12"/>
  </p:sldIdLst>
  <p:sldSz cx="9144000" cy="6858000" type="screen4x3"/>
  <p:notesSz cx="7104063" cy="10234613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40000"/>
    <a:srgbClr val="38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1" d="100"/>
          <a:sy n="81" d="100"/>
        </p:scale>
        <p:origin x="84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2020/8/12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/>
          </p:nvPr>
        </p:nvSpPr>
        <p:spPr>
          <a:xfrm>
            <a:off x="628650" y="365125"/>
            <a:ext cx="7886700" cy="58118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2020/8/12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2020/8/12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2020/8/12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2020/8/12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90081" y="1778438"/>
            <a:ext cx="3655181" cy="823912"/>
          </a:xfrm>
        </p:spPr>
        <p:txBody>
          <a:bodyPr anchor="ctr" anchorCtr="0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90081" y="2665379"/>
            <a:ext cx="3655181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04" y="1778438"/>
            <a:ext cx="3673182" cy="823912"/>
          </a:xfrm>
        </p:spPr>
        <p:txBody>
          <a:bodyPr anchor="ctr" anchorCtr="0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92704" y="2665379"/>
            <a:ext cx="3673182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2020/8/12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2020/8/12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2020/8/12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3124012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457201"/>
            <a:ext cx="4629150" cy="54038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3124012" cy="3811588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2020/8/12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2020/8/12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2">
            <a:alphaModFix amt="29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F288E0-7875-42C4-84C8-98DBBD3BF4D2}" type="datetimeFigureOut">
              <a:rPr lang="zh-CN" altLang="en-US" smtClean="0"/>
              <a:t>2020/8/12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2937267" y="1820799"/>
            <a:ext cx="364715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5400" b="1" dirty="0">
                <a:latin typeface="微软雅黑" panose="020B0503020204020204" charset="-122"/>
                <a:ea typeface="微软雅黑" panose="020B0503020204020204" charset="-122"/>
              </a:rPr>
              <a:t>哥</a:t>
            </a:r>
            <a:r>
              <a:rPr lang="zh-CN" altLang="en-US" sz="5400" b="1" dirty="0" smtClean="0">
                <a:latin typeface="微软雅黑" panose="020B0503020204020204" charset="-122"/>
                <a:ea typeface="微软雅黑" panose="020B0503020204020204" charset="-122"/>
              </a:rPr>
              <a:t>林多前书</a:t>
            </a:r>
            <a:endParaRPr lang="zh-CN" altLang="en-US" sz="5400" b="1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1050144" y="4572000"/>
            <a:ext cx="687880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600" dirty="0">
                <a:latin typeface="方正姚体" panose="02010601030101010101" pitchFamily="2" charset="-122"/>
                <a:ea typeface="方正姚体" panose="02010601030101010101" pitchFamily="2" charset="-122"/>
              </a:rPr>
              <a:t>金银宝</a:t>
            </a:r>
            <a:r>
              <a:rPr lang="en-US" altLang="zh-CN" sz="3600" dirty="0" smtClean="0">
                <a:latin typeface="方正姚体" panose="02010601030101010101" pitchFamily="2" charset="-122"/>
                <a:ea typeface="方正姚体" panose="02010601030101010101" pitchFamily="2" charset="-122"/>
              </a:rPr>
              <a:t>? </a:t>
            </a:r>
            <a:r>
              <a:rPr lang="zh-CN" altLang="en-US" sz="3600" dirty="0" smtClean="0">
                <a:latin typeface="方正姚体" panose="02010601030101010101" pitchFamily="2" charset="-122"/>
                <a:ea typeface="方正姚体" panose="02010601030101010101" pitchFamily="2" charset="-122"/>
              </a:rPr>
              <a:t>木</a:t>
            </a:r>
            <a:r>
              <a:rPr lang="zh-CN" altLang="en-US" sz="3600" dirty="0">
                <a:latin typeface="方正姚体" panose="02010601030101010101" pitchFamily="2" charset="-122"/>
                <a:ea typeface="方正姚体" panose="02010601030101010101" pitchFamily="2" charset="-122"/>
              </a:rPr>
              <a:t>禾草</a:t>
            </a:r>
            <a:r>
              <a:rPr lang="en-US" altLang="zh-CN" sz="3600" dirty="0" smtClean="0">
                <a:latin typeface="方正姚体" panose="02010601030101010101" pitchFamily="2" charset="-122"/>
                <a:ea typeface="方正姚体" panose="02010601030101010101" pitchFamily="2" charset="-122"/>
              </a:rPr>
              <a:t>? </a:t>
            </a:r>
            <a:r>
              <a:rPr lang="zh-CN" altLang="en-US" sz="3600" dirty="0" smtClean="0">
                <a:latin typeface="方正姚体" panose="02010601030101010101" pitchFamily="2" charset="-122"/>
                <a:ea typeface="方正姚体" panose="02010601030101010101" pitchFamily="2" charset="-122"/>
              </a:rPr>
              <a:t>那日</a:t>
            </a:r>
            <a:r>
              <a:rPr lang="zh-CN" altLang="en-US" sz="3600" dirty="0">
                <a:latin typeface="方正姚体" panose="02010601030101010101" pitchFamily="2" charset="-122"/>
                <a:ea typeface="方正姚体" panose="02010601030101010101" pitchFamily="2" charset="-122"/>
              </a:rPr>
              <a:t>一烧就知道</a:t>
            </a:r>
            <a:endParaRPr lang="zh-CN" altLang="en-US" sz="3600" dirty="0">
              <a:latin typeface="方正姚体" panose="02010601030101010101" pitchFamily="2" charset="-122"/>
              <a:ea typeface="方正姚体" panose="02010601030101010101" pitchFamily="2" charset="-122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3749040" y="3337560"/>
            <a:ext cx="16733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第 </a:t>
            </a:r>
            <a:r>
              <a:rPr lang="en-US" altLang="zh-CN" sz="32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3 </a:t>
            </a:r>
            <a:r>
              <a:rPr lang="zh-CN" altLang="en-US" sz="32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章</a:t>
            </a:r>
            <a:endParaRPr lang="zh-CN" altLang="en-US" sz="3200" b="1" dirty="0">
              <a:latin typeface="华文隶书" panose="02010800040101010101" pitchFamily="2" charset="-122"/>
              <a:ea typeface="华文隶书" panose="02010800040101010101" pitchFamily="2" charset="-122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548005" y="876935"/>
            <a:ext cx="8111490" cy="193802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00000"/>
              </a:lnSpc>
            </a:pP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3:16 但他们的心几时转向主，帕子就几时除去了。 </a:t>
            </a:r>
          </a:p>
          <a:p>
            <a:pPr>
              <a:lnSpc>
                <a:spcPct val="100000"/>
              </a:lnSpc>
            </a:pP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3:17 而且主就是那灵；主的灵在那里，那里就有自由。 </a:t>
            </a:r>
          </a:p>
          <a:p>
            <a:pPr>
              <a:lnSpc>
                <a:spcPct val="100000"/>
              </a:lnSpc>
            </a:pP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3:18 但我们众人既然以没有帕子遮蔽的脸，好像镜子观看并返照主的荣光，就渐渐变化成为与祂同样的形像，从荣耀到荣耀，乃是从主灵变化成的。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548005" y="285115"/>
            <a:ext cx="1960880" cy="52197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 lvl="0" algn="l"/>
            <a:r>
              <a:rPr lang="zh-CN" altLang="en-US" sz="2800">
                <a:solidFill>
                  <a:srgbClr val="6400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新约的执事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548005" y="3106420"/>
            <a:ext cx="664337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他们的心转向主，帕子就除去了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548005" y="3740150"/>
            <a:ext cx="641286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脱离律法的捆绑，享受主就是那灵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548005" y="4367530"/>
            <a:ext cx="787273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以没有帕子遮蔽的脸，好像镜子观看并返照主的荣光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548005" y="5005070"/>
            <a:ext cx="649033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渐渐变化成为主的形像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  <p:bldP spid="6" grpId="0"/>
      <p:bldP spid="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文本框 9"/>
          <p:cNvSpPr txBox="1"/>
          <p:nvPr/>
        </p:nvSpPr>
        <p:spPr>
          <a:xfrm>
            <a:off x="548005" y="317500"/>
            <a:ext cx="1960880" cy="52197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 lvl="0" algn="l"/>
            <a:r>
              <a:rPr lang="zh-CN" altLang="en-US" sz="2800">
                <a:solidFill>
                  <a:srgbClr val="6400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新约的执事</a:t>
            </a:r>
          </a:p>
        </p:txBody>
      </p:sp>
      <p:sp>
        <p:nvSpPr>
          <p:cNvPr id="12" name="文本框 11"/>
          <p:cNvSpPr txBox="1"/>
          <p:nvPr/>
        </p:nvSpPr>
        <p:spPr>
          <a:xfrm>
            <a:off x="595630" y="1044575"/>
            <a:ext cx="232537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>
                <a:latin typeface="楷体" panose="02010609060101010101" charset="-122"/>
                <a:ea typeface="楷体" panose="02010609060101010101" charset="-122"/>
              </a:rPr>
              <a:t>他们不像摩西，</a:t>
            </a:r>
          </a:p>
        </p:txBody>
      </p:sp>
      <p:sp>
        <p:nvSpPr>
          <p:cNvPr id="13" name="文本框 12"/>
          <p:cNvSpPr txBox="1"/>
          <p:nvPr/>
        </p:nvSpPr>
        <p:spPr>
          <a:xfrm>
            <a:off x="2717165" y="1044575"/>
            <a:ext cx="385572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>
                <a:latin typeface="楷体" panose="02010609060101010101" charset="-122"/>
                <a:ea typeface="楷体" panose="02010609060101010101" charset="-122"/>
              </a:rPr>
              <a:t>在基督里帕子已经除去了，</a:t>
            </a:r>
          </a:p>
        </p:txBody>
      </p:sp>
      <p:sp>
        <p:nvSpPr>
          <p:cNvPr id="14" name="文本框 13"/>
          <p:cNvSpPr txBox="1"/>
          <p:nvPr/>
        </p:nvSpPr>
        <p:spPr>
          <a:xfrm>
            <a:off x="595630" y="1637030"/>
            <a:ext cx="477393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>
                <a:latin typeface="楷体" panose="02010609060101010101" charset="-122"/>
                <a:ea typeface="楷体" panose="02010609060101010101" charset="-122"/>
              </a:rPr>
              <a:t>而且因新约职事的荣光是长存的，</a:t>
            </a:r>
          </a:p>
        </p:txBody>
      </p:sp>
      <p:sp>
        <p:nvSpPr>
          <p:cNvPr id="15" name="文本框 14"/>
          <p:cNvSpPr txBox="1"/>
          <p:nvPr/>
        </p:nvSpPr>
        <p:spPr>
          <a:xfrm>
            <a:off x="5029200" y="1637030"/>
            <a:ext cx="354965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>
                <a:latin typeface="楷体" panose="02010609060101010101" charset="-122"/>
                <a:ea typeface="楷体" panose="02010609060101010101" charset="-122"/>
              </a:rPr>
              <a:t>而满有盼望、大大放胆。</a:t>
            </a:r>
          </a:p>
        </p:txBody>
      </p:sp>
      <p:sp>
        <p:nvSpPr>
          <p:cNvPr id="16" name="文本框 15"/>
          <p:cNvSpPr txBox="1"/>
          <p:nvPr/>
        </p:nvSpPr>
        <p:spPr>
          <a:xfrm>
            <a:off x="595630" y="2349500"/>
            <a:ext cx="664337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楷体" panose="02010609060101010101" charset="-122"/>
                <a:ea typeface="楷体" panose="02010609060101010101" charset="-122"/>
              </a:rPr>
              <a:t>他们的心转向主，帕子就除去了</a:t>
            </a:r>
          </a:p>
        </p:txBody>
      </p:sp>
      <p:sp>
        <p:nvSpPr>
          <p:cNvPr id="17" name="文本框 16"/>
          <p:cNvSpPr txBox="1"/>
          <p:nvPr/>
        </p:nvSpPr>
        <p:spPr>
          <a:xfrm>
            <a:off x="595630" y="2983230"/>
            <a:ext cx="641286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楷体" panose="02010609060101010101" charset="-122"/>
                <a:ea typeface="楷体" panose="02010609060101010101" charset="-122"/>
              </a:rPr>
              <a:t>脱离律法的捆绑，享受主就是那灵</a:t>
            </a:r>
          </a:p>
        </p:txBody>
      </p:sp>
      <p:sp>
        <p:nvSpPr>
          <p:cNvPr id="18" name="文本框 17"/>
          <p:cNvSpPr txBox="1"/>
          <p:nvPr/>
        </p:nvSpPr>
        <p:spPr>
          <a:xfrm>
            <a:off x="595630" y="3610610"/>
            <a:ext cx="787273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楷体" panose="02010609060101010101" charset="-122"/>
                <a:ea typeface="楷体" panose="02010609060101010101" charset="-122"/>
              </a:rPr>
              <a:t>以没有帕子遮蔽的脸，好像镜子观看并返照主的荣光</a:t>
            </a:r>
          </a:p>
        </p:txBody>
      </p:sp>
      <p:sp>
        <p:nvSpPr>
          <p:cNvPr id="19" name="文本框 18"/>
          <p:cNvSpPr txBox="1"/>
          <p:nvPr/>
        </p:nvSpPr>
        <p:spPr>
          <a:xfrm>
            <a:off x="595630" y="4248150"/>
            <a:ext cx="649033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楷体" panose="02010609060101010101" charset="-122"/>
                <a:ea typeface="楷体" panose="02010609060101010101" charset="-122"/>
              </a:rPr>
              <a:t>渐渐变化成为主的形像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748030" y="623570"/>
            <a:ext cx="7816215" cy="461581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800" b="1"/>
              <a:t>3:16 但他们的心几时转向主，帕子就几时除去了。 </a:t>
            </a:r>
          </a:p>
          <a:p>
            <a:pPr>
              <a:lnSpc>
                <a:spcPct val="150000"/>
              </a:lnSpc>
            </a:pPr>
            <a:r>
              <a:rPr lang="zh-CN" altLang="en-US" sz="2800" b="1"/>
              <a:t>3:17 而且主就是那灵；主的灵在那里，那里就有自由。 </a:t>
            </a:r>
          </a:p>
          <a:p>
            <a:pPr>
              <a:lnSpc>
                <a:spcPct val="150000"/>
              </a:lnSpc>
            </a:pPr>
            <a:r>
              <a:rPr lang="zh-CN" altLang="en-US" sz="2800" b="1"/>
              <a:t>3:18 但我们众人既然以没有帕子遮蔽的脸，好像镜子观看并返照主的荣光，就渐渐变化成为与祂同样的形像，从荣耀到荣耀，乃是从主灵变化成的。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056640" y="2049780"/>
            <a:ext cx="514096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400" b="1"/>
              <a:t>2.</a:t>
            </a:r>
            <a:r>
              <a:rPr lang="zh-CN" altLang="en-US" sz="2400" b="1"/>
              <a:t>功用与资格　三1～6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1056640" y="2879090"/>
            <a:ext cx="533781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400" b="1"/>
              <a:t>3.</a:t>
            </a:r>
            <a:r>
              <a:rPr lang="zh-CN" altLang="en-US" sz="2400" b="1"/>
              <a:t>荣光与卓越　三7～11 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829945" y="635000"/>
            <a:ext cx="5667375" cy="5219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800">
                <a:solidFill>
                  <a:srgbClr val="64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新约的职事　二12～三11 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1056640" y="1376680"/>
            <a:ext cx="3553460" cy="46037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en-US" altLang="zh-CN" sz="2400" b="1">
                <a:sym typeface="+mn-ea"/>
              </a:rPr>
              <a:t>1.</a:t>
            </a:r>
            <a:r>
              <a:rPr lang="zh-CN" altLang="en-US" sz="2400" b="1">
                <a:sym typeface="+mn-ea"/>
              </a:rPr>
              <a:t>得胜与功效　二12～17 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829945" y="3587115"/>
            <a:ext cx="6236970" cy="5219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lvl="0" algn="l"/>
            <a:r>
              <a:rPr lang="zh-CN" altLang="en-US" sz="2800">
                <a:solidFill>
                  <a:srgbClr val="64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新约的执事　三12～七16  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1056640" y="4340225"/>
            <a:ext cx="7157085" cy="46037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en-US" altLang="zh-CN" sz="2400" b="1">
                <a:sym typeface="+mn-ea"/>
              </a:rPr>
              <a:t>1.</a:t>
            </a:r>
            <a:r>
              <a:rPr lang="zh-CN" altLang="en-US" sz="2400" b="1">
                <a:sym typeface="+mn-ea"/>
              </a:rPr>
              <a:t>为主以祂作赐生命并变化人的灵所组成　三12～18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591222" y="2410460"/>
            <a:ext cx="1147445" cy="156845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庆祝基督得胜的凯旋行列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358052" y="2260600"/>
            <a:ext cx="671830" cy="1938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/>
              <a:t>新约的职事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3300642" y="2445385"/>
            <a:ext cx="454025" cy="15684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/>
              <a:t>元帅基督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4262933" y="2610637"/>
            <a:ext cx="1018751" cy="1200329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 dirty="0" smtClean="0"/>
              <a:t>被征服的</a:t>
            </a:r>
            <a:r>
              <a:rPr lang="zh-CN" altLang="en-US" sz="2400" b="1" dirty="0"/>
              <a:t>俘虏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5712192" y="2246952"/>
            <a:ext cx="1178560" cy="1938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zh-CN" altLang="en-US" sz="2400" b="1" dirty="0"/>
              <a:t>显扬那因认识基督而有的香气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1029882" y="2964180"/>
            <a:ext cx="33464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b="1"/>
              <a:t>=</a:t>
            </a:r>
          </a:p>
        </p:txBody>
      </p:sp>
      <p:sp>
        <p:nvSpPr>
          <p:cNvPr id="8" name="圆角矩形 7"/>
          <p:cNvSpPr/>
          <p:nvPr/>
        </p:nvSpPr>
        <p:spPr>
          <a:xfrm>
            <a:off x="3140623" y="1925955"/>
            <a:ext cx="2222948" cy="2607310"/>
          </a:xfrm>
          <a:prstGeom prst="roundRect">
            <a:avLst/>
          </a:prstGeom>
          <a:noFill/>
          <a:ln w="12700" cmpd="sng">
            <a:solidFill>
              <a:srgbClr val="C0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400" b="1"/>
          </a:p>
        </p:txBody>
      </p:sp>
      <p:sp>
        <p:nvSpPr>
          <p:cNvPr id="9" name="文本框 8"/>
          <p:cNvSpPr txBox="1"/>
          <p:nvPr/>
        </p:nvSpPr>
        <p:spPr>
          <a:xfrm>
            <a:off x="3872142" y="2874645"/>
            <a:ext cx="15303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/>
              <a:t>+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287900" y="1727716"/>
            <a:ext cx="151490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 smtClean="0"/>
              <a:t>叫正在得救的人活</a:t>
            </a:r>
            <a:endParaRPr lang="zh-CN" altLang="en-US" sz="24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7246957" y="3488282"/>
            <a:ext cx="159432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 smtClean="0"/>
              <a:t>叫正在灭亡的人死</a:t>
            </a:r>
            <a:endParaRPr lang="zh-CN" altLang="en-US" sz="24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5813947" y="4143375"/>
            <a:ext cx="125559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 smtClean="0"/>
              <a:t>（供应神的话）</a:t>
            </a:r>
            <a:endParaRPr lang="zh-CN" altLang="en-US" sz="2400" b="1" dirty="0"/>
          </a:p>
        </p:txBody>
      </p:sp>
      <p:sp>
        <p:nvSpPr>
          <p:cNvPr id="13" name="左大括号 12"/>
          <p:cNvSpPr/>
          <p:nvPr/>
        </p:nvSpPr>
        <p:spPr>
          <a:xfrm>
            <a:off x="7028597" y="2287279"/>
            <a:ext cx="150125" cy="1624084"/>
          </a:xfrm>
          <a:prstGeom prst="leftBrace">
            <a:avLst/>
          </a:prstGeom>
          <a:noFill/>
          <a:ln>
            <a:solidFill>
              <a:srgbClr val="C000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0000"/>
                </a:solidFill>
              </a14:hiddenFill>
            </a:ext>
          </a:extLst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5" name="直接箭头连接符 14"/>
          <p:cNvCxnSpPr/>
          <p:nvPr/>
        </p:nvCxnSpPr>
        <p:spPr>
          <a:xfrm flipV="1">
            <a:off x="5385161" y="3227070"/>
            <a:ext cx="348615" cy="13335"/>
          </a:xfrm>
          <a:prstGeom prst="straightConnector1">
            <a:avLst/>
          </a:prstGeom>
          <a:ln>
            <a:tailEnd type="arrow" w="med" len="med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14" name="文本框 13"/>
          <p:cNvSpPr txBox="1"/>
          <p:nvPr/>
        </p:nvSpPr>
        <p:spPr>
          <a:xfrm>
            <a:off x="3591560" y="513080"/>
            <a:ext cx="1960880" cy="52197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zh-CN" altLang="en-US" sz="2800">
                <a:solidFill>
                  <a:srgbClr val="6400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得胜与功效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591820" y="213360"/>
            <a:ext cx="1960880" cy="52197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 lvl="0" algn="l"/>
            <a:r>
              <a:rPr lang="zh-CN" altLang="en-US" sz="2800">
                <a:solidFill>
                  <a:srgbClr val="6400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功用与资格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730885" y="839470"/>
            <a:ext cx="7860665" cy="267652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3:1 我们岂是又开始推荐自己么？岂像有些人，需要给你们荐信，或由你们写荐信么？ </a:t>
            </a:r>
          </a:p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3:2 你们就是我们的信，写在我们的心里，是众人所认识、所诵读的， </a:t>
            </a:r>
          </a:p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3:3 你们显明是基督的信，由我们供职所写的，不是用墨，乃是用活神的灵写的，不是写在石版上，乃是写在肉版，就是心上。 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2374900" y="3919220"/>
            <a:ext cx="171323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>
                <a:solidFill>
                  <a:srgbClr val="C0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功          用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4955540" y="3919220"/>
            <a:ext cx="171323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/>
              <a:t>写基督的信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2374900" y="4665345"/>
            <a:ext cx="17068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>
                <a:solidFill>
                  <a:srgbClr val="C00000"/>
                </a:solidFill>
                <a:latin typeface="微软雅黑" panose="020B0503020204020204" charset="-122"/>
                <a:ea typeface="微软雅黑" panose="020B0503020204020204" charset="-122"/>
              </a:rPr>
              <a:t>书写的地方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4954270" y="4665345"/>
            <a:ext cx="263144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/>
              <a:t>使徒和信徒的心里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2308860" y="5411470"/>
            <a:ext cx="2316480" cy="8299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>
                <a:solidFill>
                  <a:srgbClr val="C0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书写的</a:t>
            </a:r>
            <a:r>
              <a:rPr lang="en-US" altLang="zh-CN" sz="2400">
                <a:solidFill>
                  <a:srgbClr val="C0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“</a:t>
            </a:r>
            <a:r>
              <a:rPr lang="zh-CN" altLang="en-US" sz="2400">
                <a:solidFill>
                  <a:srgbClr val="C0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墨</a:t>
            </a:r>
            <a:r>
              <a:rPr lang="en-US" altLang="zh-CN" sz="2400">
                <a:solidFill>
                  <a:srgbClr val="C0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”</a:t>
            </a:r>
          </a:p>
          <a:p>
            <a:r>
              <a:rPr lang="zh-CN" altLang="en-US" sz="2400">
                <a:solidFill>
                  <a:srgbClr val="C0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（元素和素质）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4955540" y="5596255"/>
            <a:ext cx="140716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/>
              <a:t>活神的灵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8" grpId="0"/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625475" y="396240"/>
            <a:ext cx="7849235" cy="156845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3:5 并不是我们凭自己够资格将什么估计作像是出于我们自己的；我们之所以够资格，乃是出于神； </a:t>
            </a:r>
            <a:endParaRPr lang="zh-CN" altLang="en-US" sz="2400" b="1">
              <a:latin typeface="仿宋" panose="02010609060101010101" charset="-122"/>
              <a:ea typeface="仿宋" panose="02010609060101010101" charset="-122"/>
              <a:cs typeface="仿宋" panose="02010609060101010101" charset="-122"/>
            </a:endParaRPr>
          </a:p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3:6 祂使我们够资格作新约的执事，这些执事不是属于字句，乃是属于灵，因为那字句杀死人，那灵却叫人活。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761365" y="3370580"/>
            <a:ext cx="7531735" cy="175323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/>
              <a:t>那灵，就是经过过程，成了赐生命之灵的三一神终极的表现，将神的生命，就是神自己，分赐到信徒和使徒里面。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761365" y="2578735"/>
            <a:ext cx="20116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 algn="l"/>
            <a:r>
              <a:rPr lang="zh-CN" altLang="en-US" sz="2400">
                <a:solidFill>
                  <a:srgbClr val="C000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书写者的资格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1014730" y="1167765"/>
            <a:ext cx="171323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>
                <a:solidFill>
                  <a:srgbClr val="C0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功          用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3595370" y="1167765"/>
            <a:ext cx="171323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>
                <a:latin typeface="楷体" panose="02010609060101010101" charset="-122"/>
                <a:ea typeface="楷体" panose="02010609060101010101" charset="-122"/>
              </a:rPr>
              <a:t>写基督的信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1014730" y="1913890"/>
            <a:ext cx="17068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>
                <a:solidFill>
                  <a:srgbClr val="C00000"/>
                </a:solidFill>
                <a:latin typeface="微软雅黑" panose="020B0503020204020204" charset="-122"/>
                <a:ea typeface="微软雅黑" panose="020B0503020204020204" charset="-122"/>
              </a:rPr>
              <a:t>书写的地方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3594100" y="1913890"/>
            <a:ext cx="263144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>
                <a:latin typeface="楷体" panose="02010609060101010101" charset="-122"/>
                <a:ea typeface="楷体" panose="02010609060101010101" charset="-122"/>
              </a:rPr>
              <a:t>使徒和信徒的心里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948690" y="2660015"/>
            <a:ext cx="2316480" cy="8299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>
                <a:solidFill>
                  <a:srgbClr val="C0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书写的</a:t>
            </a:r>
            <a:r>
              <a:rPr lang="en-US" altLang="zh-CN" sz="2400">
                <a:solidFill>
                  <a:srgbClr val="C0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“</a:t>
            </a:r>
            <a:r>
              <a:rPr lang="zh-CN" altLang="en-US" sz="2400">
                <a:solidFill>
                  <a:srgbClr val="C0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墨</a:t>
            </a:r>
            <a:r>
              <a:rPr lang="en-US" altLang="zh-CN" sz="2400">
                <a:solidFill>
                  <a:srgbClr val="C0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”</a:t>
            </a:r>
          </a:p>
          <a:p>
            <a:r>
              <a:rPr lang="zh-CN" altLang="en-US" sz="2400">
                <a:solidFill>
                  <a:srgbClr val="C0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（元素和素质）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3595370" y="2844800"/>
            <a:ext cx="140716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>
                <a:latin typeface="楷体" panose="02010609060101010101" charset="-122"/>
                <a:ea typeface="楷体" panose="02010609060101010101" charset="-122"/>
              </a:rPr>
              <a:t>活神的灵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3595370" y="3825875"/>
            <a:ext cx="4697730" cy="230695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>
                <a:latin typeface="楷体" panose="02010609060101010101" charset="-122"/>
                <a:ea typeface="楷体" panose="02010609060101010101" charset="-122"/>
              </a:rPr>
              <a:t>那灵，就是经过过程，成了赐生命之灵的三一神终极的表现，将神的生命，就是神自己，分赐到信徒和使徒里面。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1014730" y="4009390"/>
            <a:ext cx="20116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 algn="l"/>
            <a:r>
              <a:rPr lang="zh-CN" altLang="en-US" sz="2400">
                <a:solidFill>
                  <a:srgbClr val="C000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书写者的资格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890905" y="332105"/>
            <a:ext cx="1960880" cy="52197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 lvl="0" algn="l"/>
            <a:r>
              <a:rPr lang="zh-CN" altLang="en-US" sz="2800">
                <a:solidFill>
                  <a:srgbClr val="6400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功用与资格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702945" y="337185"/>
            <a:ext cx="1960880" cy="52197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 lvl="0" algn="l"/>
            <a:r>
              <a:rPr lang="zh-CN" altLang="en-US" sz="2800">
                <a:solidFill>
                  <a:srgbClr val="6400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荣光与卓越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702945" y="968375"/>
            <a:ext cx="8145780" cy="255333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lvl="0" algn="l"/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3:7 若那用字刻在石头上属死的职事，尚且是带着荣光立的，以致以色列子孙因摩西面上渐渐废去的荣光，不能定睛看他的脸， </a:t>
            </a:r>
          </a:p>
          <a:p>
            <a:pPr lvl="0" algn="l"/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3:8 何况那灵的职事，岂不更带着荣光？ </a:t>
            </a:r>
          </a:p>
          <a:p>
            <a:pPr lvl="0" algn="l"/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3:9 若定罪的职事有荣光，那称义的职事，就越发充盈着荣光了。 </a:t>
            </a:r>
          </a:p>
          <a:p>
            <a:pPr lvl="0" algn="l"/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3:10 那从前得荣光的，在这一点上，因这超越的荣光，就算不得有荣光； </a:t>
            </a:r>
          </a:p>
          <a:p>
            <a:pPr lvl="0" algn="l"/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3:11 因为那渐渐废去的，如果是经过荣光的，这长存的就更多在荣光里了。 </a:t>
            </a:r>
          </a:p>
        </p:txBody>
      </p:sp>
      <p:cxnSp>
        <p:nvCxnSpPr>
          <p:cNvPr id="4" name="直接连接符 3"/>
          <p:cNvCxnSpPr/>
          <p:nvPr/>
        </p:nvCxnSpPr>
        <p:spPr>
          <a:xfrm flipH="1">
            <a:off x="4819015" y="3663950"/>
            <a:ext cx="12065" cy="2461895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文本框 4"/>
          <p:cNvSpPr txBox="1"/>
          <p:nvPr/>
        </p:nvSpPr>
        <p:spPr>
          <a:xfrm>
            <a:off x="1742440" y="3688080"/>
            <a:ext cx="252285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>
                <a:solidFill>
                  <a:srgbClr val="C00000"/>
                </a:solidFill>
                <a:latin typeface="微软雅黑" panose="020B0503020204020204" charset="-122"/>
                <a:ea typeface="微软雅黑" panose="020B0503020204020204" charset="-122"/>
              </a:rPr>
              <a:t>旧约的职事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1742440" y="4467225"/>
            <a:ext cx="232537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/>
              <a:t>属死的，定罪的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1742440" y="5234940"/>
            <a:ext cx="1892935" cy="829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/>
              <a:t>暂时停留的、渐渐废去的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5404485" y="4467225"/>
            <a:ext cx="232537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/>
              <a:t>那灵的，称义的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5404485" y="5234940"/>
            <a:ext cx="1925955" cy="829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/>
              <a:t>内里充盈的、永远长存的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5404485" y="3688080"/>
            <a:ext cx="17068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>
                <a:solidFill>
                  <a:srgbClr val="C00000"/>
                </a:solidFill>
                <a:latin typeface="微软雅黑" panose="020B0503020204020204" charset="-122"/>
                <a:ea typeface="微软雅黑" panose="020B0503020204020204" charset="-122"/>
              </a:rPr>
              <a:t>新约的职事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5" grpId="0"/>
      <p:bldP spid="6" grpId="0"/>
      <p:bldP spid="7" grpId="0"/>
      <p:bldP spid="8" grpId="0"/>
      <p:bldP spid="9" grpId="0"/>
      <p:bldP spid="1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548005" y="317500"/>
            <a:ext cx="1960880" cy="52197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 lvl="0" algn="l"/>
            <a:r>
              <a:rPr lang="zh-CN" altLang="en-US" sz="2800">
                <a:solidFill>
                  <a:srgbClr val="640000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新约的执事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548005" y="1134745"/>
            <a:ext cx="7795260" cy="11988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  <a:sym typeface="+mn-ea"/>
              </a:rPr>
              <a:t>3</a:t>
            </a: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:12 所以，我们既有这样的盼望，就大大放胆， </a:t>
            </a:r>
          </a:p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3:13 不像摩西将帕子蒙在脸上，为要叫以色列子孙，不能定睛看到那渐渐废去者的结局。 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694690" y="3063240"/>
            <a:ext cx="232537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/>
              <a:t>他们不像摩西，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2816225" y="3063240"/>
            <a:ext cx="385572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/>
              <a:t>在基督里帕子已经除去了，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694690" y="3634105"/>
            <a:ext cx="477393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/>
              <a:t>而且因新约职事的荣光是长存的，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5193030" y="3634105"/>
            <a:ext cx="354965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/>
              <a:t>而满有盼望、大大放胆。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2" grpId="0"/>
      <p:bldP spid="4" grpId="0"/>
      <p:bldP spid="5" grpId="0"/>
      <p:bldP spid="6" grpId="0"/>
      <p:bldP spid="7" grpId="0"/>
    </p:bld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944</Words>
  <Application>Microsoft Office PowerPoint</Application>
  <PresentationFormat>全屏显示(4:3)</PresentationFormat>
  <Paragraphs>84</Paragraphs>
  <Slides>11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11</vt:i4>
      </vt:variant>
    </vt:vector>
  </HeadingPairs>
  <TitlesOfParts>
    <vt:vector size="21" baseType="lpstr">
      <vt:lpstr>方正姚体</vt:lpstr>
      <vt:lpstr>仿宋</vt:lpstr>
      <vt:lpstr>华文隶书</vt:lpstr>
      <vt:lpstr>楷体</vt:lpstr>
      <vt:lpstr>宋体</vt:lpstr>
      <vt:lpstr>微软雅黑</vt:lpstr>
      <vt:lpstr>Arial</vt:lpstr>
      <vt:lpstr>Calibri</vt:lpstr>
      <vt:lpstr>Calibri Light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bide</cp:lastModifiedBy>
  <cp:revision>3</cp:revision>
  <dcterms:created xsi:type="dcterms:W3CDTF">2018-12-19T09:16:00Z</dcterms:created>
  <dcterms:modified xsi:type="dcterms:W3CDTF">2020-08-12T03:13:35Z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2052-10.1.0.7670</vt:lpwstr>
  </property>
</Properties>
</file>