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2"/>
    <p:sldId id="262" r:id="rId3"/>
    <p:sldId id="263" r:id="rId4"/>
    <p:sldId id="256" r:id="rId5"/>
    <p:sldId id="264" r:id="rId6"/>
    <p:sldId id="265" r:id="rId7"/>
    <p:sldId id="257" r:id="rId8"/>
    <p:sldId id="258" r:id="rId9"/>
    <p:sldId id="266" r:id="rId10"/>
    <p:sldId id="267" r:id="rId11"/>
    <p:sldId id="268" r:id="rId12"/>
    <p:sldId id="259" r:id="rId13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37267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94963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>
                <a:latin typeface="方正姚体" panose="02010601030101010101" pitchFamily="2" charset="-122"/>
                <a:ea typeface="方正姚体" panose="02010601030101010101" pitchFamily="2" charset="-122"/>
              </a:rPr>
              <a:t>除旧酵，成新团，挪去恶人不手软</a:t>
            </a:r>
            <a:endParaRPr lang="zh-CN" altLang="en-US" sz="3600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5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45210" y="1370330"/>
            <a:ext cx="6755130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保罗写这封书信时，竭力将被岔开的哥林多人带回到神经纶的中心异象。他晓得只要他们回转，就没有问题了；但他们若仍旧偏离这个异象，他们仍然会过著有罪的生活。这个原则不论在团体召会的一面，或个别信徒的一面都适用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6595" y="780415"/>
            <a:ext cx="762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你们要把那</a:t>
            </a:r>
            <a:r>
              <a:rPr lang="zh-CN" altLang="en-US" sz="2400" b="1">
                <a:solidFill>
                  <a:srgbClr val="FF0000"/>
                </a:solidFill>
              </a:rPr>
              <a:t>恶人</a:t>
            </a:r>
            <a:r>
              <a:rPr lang="zh-CN" altLang="en-US" sz="2400" b="1"/>
              <a:t>从你们中间挪开。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71830" y="1553210"/>
            <a:ext cx="800608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称为弟兄，是行淫乱的、或贪婪的、或拜偶像的、或辱骂的、或醉酒的、或勒索的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96595" y="2700655"/>
            <a:ext cx="7620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不是指犯某种罪的人，乃是指活在某种罪里，留在某种罪里，而拒绝悔改的人。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96595" y="3670935"/>
            <a:ext cx="813943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假定一个弟兄因软弱犯了某种罪</a:t>
            </a:r>
          </a:p>
          <a:p>
            <a:r>
              <a:rPr lang="zh-CN" altLang="en-US" sz="2400" b="1"/>
              <a:t>我们应当帮助他悔改，弃绝那罪，回到主里面。</a:t>
            </a:r>
          </a:p>
          <a:p>
            <a:r>
              <a:rPr lang="zh-CN" altLang="en-US" sz="2400" b="1"/>
              <a:t>如果他愿意这样作，并结出悔改的果子，召会一定会赦免他。</a:t>
            </a:r>
          </a:p>
          <a:p>
            <a:r>
              <a:rPr lang="zh-CN" altLang="en-US" sz="2400" b="1"/>
              <a:t>如果他留在那种罪里，并成为活在那种罪里的人，就必须将他从召会的交通中挪开，否则整个召会就会成为有酵的。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61390" y="819150"/>
            <a:ext cx="7369810" cy="5077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第一，召会必须是纯洁、无酵的，并且召会不可容忍一个犯罪的人。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第二，我们必须学习运用我们的灵，并在每一种情形中使用我们的灵。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第三，我们需要看见，我们既经历了逾越节，如今就该不断的享受除酵节。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最后，若有人真成了恶人，而且拒绝悔改，就必须将他从召会生活挪开。但是这样的人至终若悔改，并结出悔改的果子，召会就当赦免他，接纳他回到交通里。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49045" y="1275715"/>
            <a:ext cx="684276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5:7 你们要把旧酵除净，好使你们成为新团，正如你们是无酵的一样，因为我们的逾越节基督，已经被杀献祭了。 </a:t>
            </a:r>
          </a:p>
          <a:p>
            <a:pPr>
              <a:lnSpc>
                <a:spcPct val="150000"/>
              </a:lnSpc>
            </a:pPr>
            <a:endParaRPr lang="zh-CN" altLang="en-US" sz="2400" b="1"/>
          </a:p>
          <a:p>
            <a:pPr>
              <a:lnSpc>
                <a:spcPct val="150000"/>
              </a:lnSpc>
            </a:pPr>
            <a:r>
              <a:rPr lang="zh-CN" altLang="en-US" sz="2400" b="1"/>
              <a:t>5:8 所以我们守这节，不可用旧酵，也不可用恶毒邪恶的酵，只用纯诚真实的无酵饼。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896745" y="1264285"/>
            <a:ext cx="384556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对付恶弟兄　五1～13 </a:t>
            </a: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174240" y="2094230"/>
            <a:ext cx="42189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+mj-ea"/>
                <a:ea typeface="+mj-ea"/>
                <a:cs typeface="+mj-ea"/>
                <a:sym typeface="+mn-ea"/>
              </a:rPr>
              <a:t>恶人受审判　1～5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174240" y="2932430"/>
            <a:ext cx="38455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+mj-ea"/>
                <a:ea typeface="+mj-ea"/>
                <a:cs typeface="+mj-ea"/>
              </a:rPr>
              <a:t>守除酵节　6～8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174240" y="3767455"/>
            <a:ext cx="46367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+mj-ea"/>
                <a:ea typeface="+mj-ea"/>
                <a:cs typeface="+mj-ea"/>
              </a:rPr>
              <a:t>将恶人从召会中挪开　9～13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076960" y="1261110"/>
            <a:ext cx="694372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 确实听说在你们中间有淫乱的事，这样的淫乱，连外邦人中也没有，就是有人收了他的继母。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76960" y="3232785"/>
            <a:ext cx="68440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ym typeface="+mn-ea"/>
              </a:rPr>
              <a:t>没有任何罪比乱伦更可恶、更破坏人性。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607050" y="4183380"/>
            <a:ext cx="1509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/>
              <a:t>粗鄙的罪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019175" y="1495425"/>
            <a:ext cx="727773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>
                <a:sym typeface="+mn-ea"/>
              </a:rPr>
              <a:t>分裂是属魂的事，主要与心思有关。分裂来自意见，而意见来自心思。这在头四章清楚的指明出来。我们读了这几章，就看见在哥林多人中间有分裂，是因为他们太活在天然的心思里。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19175" y="3621405"/>
            <a:ext cx="7277100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/>
              <a:t>一旦召会偏离神经纶的中心异象，</a:t>
            </a:r>
            <a:r>
              <a:rPr lang="zh-CN" altLang="en-US" sz="2400" b="1">
                <a:sym typeface="+mn-ea"/>
              </a:rPr>
              <a:t>他们离开灵而运用魂，</a:t>
            </a:r>
            <a:r>
              <a:rPr lang="zh-CN" altLang="en-US" sz="2400" b="1"/>
              <a:t>就敞开大门让肉体的情欲进入。这不但会给嫉妒、分争开路，甚至会给粗鄙的罪开路。所以，我们留在魂里是极其危险的。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19175" y="664210"/>
            <a:ext cx="3489960" cy="5340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/>
              <a:t>第一至四章</a:t>
            </a:r>
            <a:r>
              <a:rPr lang="en-US" altLang="zh-CN" sz="2400" b="1"/>
              <a:t>——</a:t>
            </a:r>
            <a:r>
              <a:rPr lang="zh-CN" altLang="en-US" sz="2400" b="1"/>
              <a:t>对付分裂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81760" y="820420"/>
            <a:ext cx="678434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5:2 你们还是自高自大！岂不应当哀恸，把行这事的人从你们中间挪开？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381760" y="2017395"/>
            <a:ext cx="678434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责备</a:t>
            </a:r>
            <a:r>
              <a:rPr lang="zh-CN" altLang="en-US" sz="2400" b="1"/>
              <a:t>哥林多人不为在他们中间这样粗鄙的罪哀恸，反倒骄傲、自高自大。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114425" y="77089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灵却与你们同在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114425" y="1513205"/>
            <a:ext cx="61410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我们主耶稣的名里，带同我们主耶稣的能力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14425" y="2344420"/>
            <a:ext cx="42818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把这样的人交给撒但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114425" y="3359785"/>
            <a:ext cx="7071360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/>
              <a:t>这犯罪的人是个弟兄，他一次永远的得救了，绝不会因犯任何的罪而沉沦。然而，因着他的罪，他犯罪的肉体必须受败坏，藉此受管教，使他蒙保守在一种情景中，叫他的灵在主的日子可以得救。因此，败坏肉体是这位弟兄的灵得救必要的豫备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036320" y="1191260"/>
            <a:ext cx="7071360" cy="40786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/>
              <a:t>我们思考这几节，就看见保罗对付召会，不只藉着写信和打发提摩太到他们那里去，更是藉着运用他的灵。这证明他是活在灵里的人，也显示他的灵何等刚强。保罗的灵强到一个地步，甚至能参加远处召会的聚会。他运用他的灵定罪那恶人，并且把他交给撒但。这样交给撒但，就是把那恶人从神的圣殿中挪开。</a:t>
            </a:r>
          </a:p>
          <a:p>
            <a:pPr fontAlgn="auto">
              <a:lnSpc>
                <a:spcPct val="120000"/>
              </a:lnSpc>
            </a:pPr>
            <a:endParaRPr lang="zh-CN" altLang="en-US" sz="2400" b="1"/>
          </a:p>
          <a:p>
            <a:pPr fontAlgn="auto">
              <a:lnSpc>
                <a:spcPct val="120000"/>
              </a:lnSpc>
            </a:pPr>
            <a:r>
              <a:rPr lang="zh-CN" altLang="en-US" sz="2400" b="1"/>
              <a:t>我们都必须向保罗学习，用我们的灵作每一件事。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07365" y="2988945"/>
            <a:ext cx="80410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他不仅在道理上认识基督，更在经历上认识基督。甚至他对付粗鄙的罪时，他里面还是享受基督。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07365" y="412750"/>
            <a:ext cx="8190230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/>
              <a:t>5:6 你们夸口是不好的。岂不知一点面酵能使全团发起来么？ </a:t>
            </a:r>
          </a:p>
          <a:p>
            <a:pPr fontAlgn="auto">
              <a:lnSpc>
                <a:spcPct val="120000"/>
              </a:lnSpc>
            </a:pPr>
            <a:r>
              <a:rPr lang="zh-CN" altLang="en-US" sz="2400" b="1"/>
              <a:t>5:7 你们要把旧酵除净，好使你们成为新团，正如你们是无酵的一样，因为我们的逾越节基督，已经被杀献祭了。 </a:t>
            </a:r>
          </a:p>
          <a:p>
            <a:pPr fontAlgn="auto">
              <a:lnSpc>
                <a:spcPct val="120000"/>
              </a:lnSpc>
            </a:pPr>
            <a:r>
              <a:rPr lang="zh-CN" altLang="en-US" sz="2400" b="1"/>
              <a:t>5:8 所以我们守这节，不可用旧酵，也不可用恶毒邪恶的酵，只用纯诚真实的无酵饼。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273175" y="396875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一点面酵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418840" y="396875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把旧酵除净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273175" y="478980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新团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418840" y="478980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逾越节基督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095" y="5559425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无酵饼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18840" y="5559425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守这节（除酵节）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1040</Words>
  <Application>Microsoft Office PowerPoint</Application>
  <PresentationFormat>全屏显示(4:3)</PresentationFormat>
  <Paragraphs>48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1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bide</cp:lastModifiedBy>
  <cp:revision>3</cp:revision>
  <dcterms:created xsi:type="dcterms:W3CDTF">2018-09-12T09:51:01Z</dcterms:created>
  <dcterms:modified xsi:type="dcterms:W3CDTF">2020-08-12T09:05:42Z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