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2" r:id="rId16"/>
    <p:sldId id="271" r:id="rId17"/>
    <p:sldId id="272" r:id="rId18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主恩典，够我用，软弱知祂力无穷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4230" y="220345"/>
            <a:ext cx="749554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12:13 因为除了我自己不累着你们以外，你们还有什么事不及其余的召会？这不公之处，你们饶恕我吧！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12:14 看哪，这是我第三次预备好，要到你们那里去，也必不累着你们，因我所寻求的不是你们的东西，乃是你们自己。因为儿女不该为父母积蓄，父母乃该为儿女积蓄。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12:15 我极其喜欢为你们花费，并完全花上自己。难道我越发爱你们，就越发少得你们的爱么？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4230" y="2449195"/>
            <a:ext cx="757682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我尽全力在基督里生了你们，又养育你们为召会，并建造你们。在神的救恩和祝福、神圣的恩典和属灵的恩赐上，你们没有什么不及其余的召会。他惟一没有替他们作的，就是使他自己成为哥林多人的担子。保罗在别处甚至说，他从别的召会取了工价，好在哥林多人中间作工。保罗虽然为哥林多人作工，哥林多人却什么都没有给他。因此，他对他们惟一的不公之处，就是没有把任何担子加给他们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4230" y="5495290"/>
            <a:ext cx="74955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这段话并不令人愉快，但保罗还是放胆的说了。保罗不得不这样说，这乃是哥林多人的羞耻。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7250" y="535940"/>
            <a:ext cx="742950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12:14 看哪，这是我第三次预备好，要到你们那里去，也必不累着你们，因我所寻求的不是你们的东西，乃是你们自己。因为儿女不该为父母积蓄，父母乃该为儿女积蓄。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12:15 我极其喜欢为你们花费，并完全花上自己。难道我越发爱你们，就越发少得你们的爱么？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7250" y="2397125"/>
            <a:ext cx="63049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我所寻求的不是你们的东西，乃是你们自己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7250" y="3171190"/>
            <a:ext cx="5983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我极其喜欢为你们花费，并完全花上自己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7250" y="3943350"/>
            <a:ext cx="74295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“</a:t>
            </a:r>
            <a:r>
              <a:rPr lang="zh-CN" altLang="en-US" sz="2400" b="1"/>
              <a:t>花费</a:t>
            </a:r>
            <a:r>
              <a:rPr lang="en-US" altLang="zh-CN" sz="2400" b="1"/>
              <a:t>”</a:t>
            </a:r>
            <a:r>
              <a:rPr lang="zh-CN" altLang="en-US" sz="2400" b="1"/>
              <a:t>的意思，是指花费他所有的，指他的财物。</a:t>
            </a:r>
            <a:r>
              <a:rPr lang="en-US" altLang="zh-CN" sz="2400" b="1"/>
              <a:t>“</a:t>
            </a:r>
            <a:r>
              <a:rPr lang="zh-CN" altLang="en-US" sz="2400" b="1"/>
              <a:t>完全花上</a:t>
            </a:r>
            <a:r>
              <a:rPr lang="en-US" altLang="zh-CN" sz="2400" b="1"/>
              <a:t>”</a:t>
            </a:r>
            <a:r>
              <a:rPr lang="zh-CN" altLang="en-US" sz="2400" b="1"/>
              <a:t>，是指花费他所是的，指他这人。保罗愿意为信徒牺牲自己</a:t>
            </a:r>
            <a:r>
              <a:rPr lang="en-US" altLang="zh-CN" sz="2400" b="1"/>
              <a:t>——</a:t>
            </a:r>
            <a:r>
              <a:rPr lang="zh-CN" altLang="en-US" sz="2400" b="1"/>
              <a:t>他的魂、他的生命、他整个人。他也愿意舍弃他所有的钱财和物质的赀财。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26160" y="2212340"/>
            <a:ext cx="709231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这是有些哥林多人对使徒的诬责。他们说，他用诡计得利，打发提多收取供给贫困圣徒的捐项，借此掩饰自己。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6160" y="605155"/>
            <a:ext cx="695198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12:16 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罢了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！我并没有加给你们担子，你们却有人说，我是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狡猾诡诈，用诡计牢笼你们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6160" y="1638935"/>
            <a:ext cx="442722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罢了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，即让以前的事过去吧。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6160" y="3632835"/>
            <a:ext cx="695198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保罗虽然行事谨慎，并且预先有设想，有些哥林多人仍然毁谤他。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我们从保罗的经历中学到：虽然圣徒是诚实的，然而撒但还是会埋伏在他们中间。撒但利用钱财破坏尽职的人与圣徒之间的关系。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760" y="316230"/>
            <a:ext cx="756920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12:16 </a:t>
            </a:r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罢了！我并没有加给你们担子，你们却有人说，我是狡猾诡诈，用诡计牢笼你们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</a:t>
            </a:r>
          </a:p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12:17 我所差到你们那里去的人，我借着其中一个占过你们的便宜么？ </a:t>
            </a:r>
          </a:p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12:18 我劝了提多，又差了那位弟兄同去。提多占过你们的便宜么？我们行事，不是在同一的</a:t>
            </a:r>
            <a:r>
              <a:rPr lang="zh-CN" altLang="en-US" sz="24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灵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里么？不是在同一的脚踪里么？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3760" y="2999105"/>
            <a:ext cx="75095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同一的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灵</a:t>
            </a:r>
            <a:r>
              <a:rPr lang="en-US" altLang="zh-CN" sz="2400" b="1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，</a:t>
            </a:r>
            <a:r>
              <a:rPr lang="zh-CN" altLang="en-US" sz="2400" b="1"/>
              <a:t>这是我们重生的灵，由圣灵所内住，在我们基督徒的行事为人中，管治、管理、指引、规律并带领我们。使徒们乃是在这样的灵里行事为人。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3760" y="4085590"/>
            <a:ext cx="743394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这段话帮助我们明白有些哥林多人所说关于保罗和提多的事。他们指控保罗打发提多收取捐款，来欺哄、欺骗他们、占他们的便宜。保罗写这样的事一定不愉快，但他仍然诚实坦率地指出，他是在给哥林多人</a:t>
            </a:r>
            <a:r>
              <a:rPr lang="en-US" altLang="zh-CN" sz="2400" b="1"/>
              <a:t>“</a:t>
            </a:r>
            <a:r>
              <a:rPr lang="zh-CN" altLang="en-US" sz="2400" b="1"/>
              <a:t>动手术</a:t>
            </a:r>
            <a:r>
              <a:rPr lang="en-US" altLang="zh-CN" sz="2400" b="1"/>
              <a:t>”</a:t>
            </a:r>
            <a:r>
              <a:rPr lang="zh-CN" altLang="en-US" sz="2400" b="1"/>
              <a:t>，从身体上切除一切</a:t>
            </a:r>
            <a:r>
              <a:rPr lang="en-US" altLang="zh-CN" sz="2400" b="1"/>
              <a:t>“</a:t>
            </a:r>
            <a:r>
              <a:rPr lang="zh-CN" altLang="en-US" sz="2400" b="1"/>
              <a:t>腐烂的东西</a:t>
            </a:r>
            <a:r>
              <a:rPr lang="en-US" altLang="zh-CN" sz="2400" b="1"/>
              <a:t>”</a:t>
            </a:r>
            <a:r>
              <a:rPr lang="zh-CN" altLang="en-US" sz="2400" b="1"/>
              <a:t>，为要医治他们。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5170" y="802005"/>
            <a:ext cx="7405370" cy="4965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+mj-ea"/>
                <a:ea typeface="+mj-ea"/>
                <a:cs typeface="+mj-ea"/>
              </a:rPr>
              <a:t>我信本篇信息能帮助所有对主的恢复有心的人，特别是帮助年轻人。年轻人至终都要在主的手中。所以他们需要对钱财有正确的领会。我们都必须学习不贪婪，反该为别人花费我们的所有，甚至花上我们自己</a:t>
            </a:r>
            <a:r>
              <a:rPr lang="en-US" altLang="zh-CN" sz="2400" b="1">
                <a:latin typeface="+mj-ea"/>
                <a:ea typeface="+mj-ea"/>
                <a:cs typeface="+mj-ea"/>
              </a:rPr>
              <a:t>——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我们这个人。我们该乐意为基督的身体倾倒我们的全人</a:t>
            </a:r>
            <a:r>
              <a:rPr lang="en-US" altLang="zh-CN" sz="2400" b="1">
                <a:latin typeface="+mj-ea"/>
                <a:ea typeface="+mj-ea"/>
                <a:cs typeface="+mj-ea"/>
              </a:rPr>
              <a:t>——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灵、魂、身体。这样，我们所作和所是的，就会叫身体得益处。每当我们来摸主为着祂身体的工作时，都必须有纯洁的动机和正确的态度。我们不该寻求别人的东西，乃该求他们自己，盼望为着主的身体得着他们，并为着身体完全花费我们的所是和所有。这样，基督的身体就会得着医治，我们也会得蒙保守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2805" y="751840"/>
            <a:ext cx="74517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12:19 你们一向以为我们是向你们分诉，我们乃是在基督里当着神面前说话。亲爱的，一切的事都是为建造你们。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2805" y="1588135"/>
            <a:ext cx="745172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“在基督里，”指使徒凭以说话的生命，说到他们说话的凭借与本质。“当着神面前，”指使徒说话的气氛，说到他们说话的范围。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2805" y="2705735"/>
            <a:ext cx="7451725" cy="3476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保罗似乎前后不一致。</a:t>
            </a:r>
            <a:r>
              <a:rPr lang="en-US" altLang="zh-CN" sz="2000" b="1"/>
              <a:t>17</a:t>
            </a:r>
            <a:r>
              <a:rPr lang="zh-CN" altLang="en-US" sz="2000" b="1"/>
              <a:t>节提到，当他说话像在愚妄中的时候，他说他不是照着主说的。换句话说，保罗说推动他说话的是他的愚妄，而不是主。但他在</a:t>
            </a:r>
            <a:r>
              <a:rPr lang="en-US" altLang="zh-CN" sz="2000" b="1"/>
              <a:t>19</a:t>
            </a:r>
            <a:r>
              <a:rPr lang="zh-CN" altLang="en-US" sz="2000" b="1"/>
              <a:t>节却说，他凭基督作他的生命，在基督里说话。他又说，他当着神面前说话，也就是说，神成了他说话的范围。保罗在这里似乎是说，</a:t>
            </a:r>
            <a:r>
              <a:rPr lang="en-US" altLang="zh-CN" sz="2000" b="1"/>
              <a:t>“</a:t>
            </a:r>
            <a:r>
              <a:rPr lang="zh-CN" altLang="en-US" sz="2000" b="1"/>
              <a:t>我不是为自己辩护。我说话乃是凭基督作我的生命，并当着神面前作我说话的气氛。不仅如此，我说话是为建造你们。亲爱的，一切的事不是为表白我们，乃是为建造你们。我喜欢为你们花费，并完全花上自己。我不在意为自己辩护，却在意你们，并在意你们的建造。这是我关心的中心点。我并不想说服你们接受我作使徒。我所关心的，是要你们得着建造。只要你们被建造，我就满足。我愿意为这事舍弃一切。</a:t>
            </a:r>
            <a:r>
              <a:rPr lang="en-US" altLang="zh-CN" sz="2000" b="1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8020" y="635635"/>
            <a:ext cx="774573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12:20 我怕我来的时候，或许见到你们不合我所想要的，你们见到我也不合你们所想要的；又怕有争竞、嫉妒、恼怒、私图好争、诽谤、谗言、自高自大、混乱的事；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12:21 且怕我再来的时候，我的神在你们面前卑屈我，我还要为那许多从前犯罪，还没有悔改他们所行污秽淫乱邪荡之事的人哀恸。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4060" y="4032885"/>
            <a:ext cx="76765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+mj-ea"/>
                <a:ea typeface="+mj-ea"/>
                <a:cs typeface="+mj-ea"/>
              </a:rPr>
              <a:t>保罗在</a:t>
            </a:r>
            <a:r>
              <a:rPr lang="en-US" altLang="zh-CN" sz="2000" b="1">
                <a:latin typeface="+mj-ea"/>
                <a:ea typeface="+mj-ea"/>
                <a:cs typeface="+mj-ea"/>
              </a:rPr>
              <a:t>21</a:t>
            </a:r>
            <a:r>
              <a:rPr lang="zh-CN" altLang="en-US" sz="2000" b="1">
                <a:latin typeface="+mj-ea"/>
                <a:ea typeface="+mj-ea"/>
                <a:cs typeface="+mj-ea"/>
              </a:rPr>
              <a:t>节提到比较文雅的罪，在</a:t>
            </a:r>
            <a:r>
              <a:rPr lang="en-US" altLang="zh-CN" sz="2000" b="1">
                <a:latin typeface="+mj-ea"/>
                <a:ea typeface="+mj-ea"/>
                <a:cs typeface="+mj-ea"/>
              </a:rPr>
              <a:t>21</a:t>
            </a:r>
            <a:r>
              <a:rPr lang="zh-CN" altLang="en-US" sz="2000" b="1">
                <a:latin typeface="+mj-ea"/>
                <a:ea typeface="+mj-ea"/>
                <a:cs typeface="+mj-ea"/>
              </a:rPr>
              <a:t>节到三项粗鄙的罪。所有这些罪恶的事，都有可能偷着进到召会生活中。因此保罗说，他怕他来到哥林多的时候，看见这等事还在信徒中间；那对于他和他的职事来说，将会是个羞耻。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8020" y="2381250"/>
            <a:ext cx="76765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+mj-ea"/>
                <a:ea typeface="+mj-ea"/>
              </a:rPr>
              <a:t>保罗愿意哥林多人在基督里，活基督，并建造成为基督的身体。但是保罗担心他到他们中间的时候，或许见到他们不合他所想要的。再者，他也知道哥林多人可能见他也不合他们所想要的，因为保罗可能需要放胆管教他们。因此，他会显得似乎不温柔、不爱他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90470" y="1143635"/>
            <a:ext cx="424522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夸主给他的异象和启示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490470" y="1985010"/>
            <a:ext cx="402920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夸他使徒职分的标记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490469" y="2826385"/>
            <a:ext cx="388205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借着所赐给他的权柄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3135" y="927100"/>
            <a:ext cx="723709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12:9 祂对我说，我的恩典够你用的，因为我的能力，是在人的软弱上显得完全。所以我极其喜欢夸我的软弱，好叫基督的能力覆庇我。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12:10 因此，我为基督的缘故，就以软弱、凌辱、贫困、逼迫、困苦为可喜悦的，因我什么时候软弱，什么时候就有能力了。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73250" y="2642235"/>
            <a:ext cx="62680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夸主给他的异象和启示　十二1～10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73250" y="3483610"/>
            <a:ext cx="4796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夸他使徒职分的标记　十二11～18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73250" y="4324985"/>
            <a:ext cx="5730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借着所赐给他的权柄　十二19～十三10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02080" y="783336"/>
            <a:ext cx="6937248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借着他被迫的夸口　十一16～十二18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846580" y="1774825"/>
            <a:ext cx="6666484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夸他的身分、劳苦和患难　十一16～33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3740" y="386715"/>
            <a:ext cx="77165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 夸口固然无益，但我是不得已的。我要来说主的异象和启示。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3740" y="800735"/>
            <a:ext cx="52279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12:2 我认得一个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在基督里的人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8340" y="3850005"/>
            <a:ext cx="77673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12:5 为这样的一位，我要夸口， 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但是为我自己，除了我的软弱以外，我并不夸口。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320" y="1434465"/>
            <a:ext cx="34385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被提，直到第三层天里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58590" y="1434465"/>
            <a:ext cx="4471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被提进乐园里，听见不能言传的话语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5320" y="2062480"/>
            <a:ext cx="26435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启示的超越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69925" y="4807585"/>
            <a:ext cx="77806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在二节中这个在基督里的人，指使徒自己，不是旧造，乃是新造。使徒在这一段盼望借着夸他在肉体（旧造）里的软弱，而夸他在基督里的新造。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55320" y="2522855"/>
            <a:ext cx="77946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保罗这个在基督里的新人，乃是一面被提到第三层天里，一面也被提进乐园里，就是阴间得安慰的部分。因着保罗不仅知道地上的事，也知道天上的事和地底下的事，他看见了宇宙的全貌。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0580" y="676910"/>
            <a:ext cx="75018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12:7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有一根刺，就是撒但的使者，加在我的肉体上，为要攻击我，免得我过于高抬自己。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9945" y="1683385"/>
            <a:ext cx="750252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节指明，苦难总是随着启示而来。一个人看见了像保罗所看见的景象是很危险的。甚至对保罗来说，看见这样的景象都是冒险的。危险就在于保罗得到这种超越的启示之后，可能会高抬自己而骄傲起来。在神主宰的权柄里，为了扩大保罗，开阔他的视野到全宇宙的范围，主带他到第三层天，又到了乐园。但主也知道保罗可能有因此而遭损坏、破坏的危险。所以祂差遣一根刺</a:t>
            </a:r>
            <a:r>
              <a:rPr lang="en-US" altLang="zh-CN" sz="2400" b="1"/>
              <a:t>——</a:t>
            </a:r>
            <a:r>
              <a:rPr lang="zh-CN" altLang="en-US" sz="2400" b="1"/>
              <a:t>撒但的使者，来攻击保罗，使他受痛苦。这根刺的目的，是要使保罗降卑下来，使他一直卑微。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8525" y="514350"/>
            <a:ext cx="734695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12:8 为这事，我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三次求过主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，叫这刺离开我。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12:9 祂对我说，我的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恩典够你用的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，因为我的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能力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，是在人的软弱上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显得完全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。所以我极其喜欢夸我的软弱，好叫基督的能力覆庇我。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12:10 因此，我为基督的缘故，就以软弱、凌辱、贫困、逼迫、困苦为可喜悦的，因我什么时候软弱，什么时候就有能力了。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9160" y="3716655"/>
            <a:ext cx="734695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要显大主恩典的充足，我们的苦难是不能免的；要显明主能力的完全，我们的软弱是需要的。因此，使徒极其喜欢夸自己的软弱，好叫基督的能力覆庇他。恩典是供应，能力是恩典的力量、才能。这二者都是复活的基督，祂现今是赐生命的灵，住在我们里面，（林前十五45，加二20，）给我们享受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0430" y="2643505"/>
            <a:ext cx="73456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苦难和试炼常是主为我们命定的，叫我们经历基督作恩典和能力。因此，主不愿照使徒所求的，叫这刺离开他。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64870" y="465455"/>
            <a:ext cx="741489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所经历的恩典，事实上就是主耶稣基督自己。我信保罗从经历中领会，主的恩典成为能力覆庇他，好像帐棚覆罩他一样。因此，这恩典的能力成为保罗受苦之时的居所。当保罗受苦时，他能住在这覆罩他的帐幕中。这个帐幕，这个帐棚，支持他、扶持他、维系他、并保守他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4870" y="3325495"/>
            <a:ext cx="741362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当保罗思想高超的异象和奇妙的启示时，那根刺在他身上工作，使他无法骄傲，也无法被高抬。但那根刺使保罗卑微低下时，恩典就供应他、支持他，他也得着能力的覆庇。主是这样奇妙的烹调保罗，使他经历延展无限的基督。结果，保罗对基督就有丰富的经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05865" y="650240"/>
            <a:ext cx="67881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12:11 我成了愚妄人，是你们强逼我的。我本该为你们所推荐，因为我即使算不了什么，也没有一点赶不上那些超级的使徒。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70305" y="2107565"/>
            <a:ext cx="68446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保罗在这里说，哥林多人强逼他成了愚妄人；他们该为此负责。他们本该推荐保罗，但他们受了打岔，沉默而不推荐。因为哥林多人的沉默，保罗被迫说到自己，这对保罗而言是不合式的。毫无疑问，这就是保罗写十一节时，灵里的感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69670" y="4052570"/>
            <a:ext cx="684530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我们该从这节经文学习，在某些场合，我们需要为长老们或在职事上有分的人说些话。如果一位弟兄成了攻击、反对的目标，他自己也许不能说什么为自己辩护。在这种情形里，我们需要说些话推荐他。年轻人特别需要学习在这种情形里推荐人，不沉默，不退缩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2355" y="780415"/>
            <a:ext cx="69189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12:12 我使徒的记号，确已在你们中间，以全般的忍耐，借着神迹、奇事和异能，完全显出来了。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1459" y="2499398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使徒的记号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87465" y="2462530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完全显出来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202940" y="2093595"/>
            <a:ext cx="3069844" cy="1384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华文宋体" panose="02010600040101010101" charset="-122"/>
                <a:ea typeface="华文宋体" panose="02010600040101010101" charset="-122"/>
                <a:sym typeface="+mn-ea"/>
              </a:rPr>
              <a:t>全般的忍耐</a:t>
            </a:r>
          </a:p>
          <a:p>
            <a:endParaRPr lang="zh-CN" altLang="en-US" sz="2800" b="1" dirty="0">
              <a:latin typeface="华文宋体" panose="02010600040101010101" charset="-122"/>
              <a:ea typeface="华文宋体" panose="02010600040101010101" charset="-122"/>
              <a:sym typeface="+mn-ea"/>
            </a:endParaRPr>
          </a:p>
          <a:p>
            <a:r>
              <a:rPr lang="zh-CN" altLang="en-US" sz="2800" b="1" dirty="0">
                <a:latin typeface="华文宋体" panose="02010600040101010101" charset="-122"/>
                <a:ea typeface="华文宋体" panose="02010600040101010101" charset="-122"/>
                <a:sym typeface="+mn-ea"/>
              </a:rPr>
              <a:t>神迹、奇事和异能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2766</Words>
  <Application>Microsoft Office PowerPoint</Application>
  <PresentationFormat>全屏显示(4:3)</PresentationFormat>
  <Paragraphs>67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方正姚体</vt:lpstr>
      <vt:lpstr>仿宋</vt:lpstr>
      <vt:lpstr>华文隶书</vt:lpstr>
      <vt:lpstr>华文宋体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2019-03-11T15:24:00Z</dcterms:created>
  <dcterms:modified xsi:type="dcterms:W3CDTF">2020-08-29T07:38:32Z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