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7104063" cy="10234613"/>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70" d="100"/>
          <a:sy n="70" d="100"/>
        </p:scale>
        <p:origin x="116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82F288E0-7875-42C4-84C8-98DBBD3BF4D2}" type="datetimeFigureOut">
              <a:rPr lang="zh-CN" altLang="en-US" smtClean="0"/>
              <a:t>2020/8/29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D9BB5D0-35E4-459D-AEF3-FE4D7C45CC19}"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nly" preserve="1">
  <p:cSld name="内容">
    <p:spTree>
      <p:nvGrpSpPr>
        <p:cNvPr id="1" name=""/>
        <p:cNvGrpSpPr/>
        <p:nvPr/>
      </p:nvGrpSpPr>
      <p:grpSpPr>
        <a:xfrm>
          <a:off x="0" y="0"/>
          <a:ext cx="0" cy="0"/>
          <a:chOff x="0" y="0"/>
          <a:chExt cx="0" cy="0"/>
        </a:xfrm>
      </p:grpSpPr>
      <p:sp>
        <p:nvSpPr>
          <p:cNvPr id="2" name="内容占位符 1"/>
          <p:cNvSpPr>
            <a:spLocks noGrp="1"/>
          </p:cNvSpPr>
          <p:nvPr>
            <p:ph/>
          </p:nvPr>
        </p:nvSpPr>
        <p:spPr>
          <a:xfrm>
            <a:off x="628650" y="365125"/>
            <a:ext cx="7886700" cy="58118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3" name="日期占位符 2"/>
          <p:cNvSpPr>
            <a:spLocks noGrp="1"/>
          </p:cNvSpPr>
          <p:nvPr>
            <p:ph type="dt" sz="half" idx="10"/>
          </p:nvPr>
        </p:nvSpPr>
        <p:spPr/>
        <p:txBody>
          <a:bodyPr/>
          <a:lstStyle/>
          <a:p>
            <a:fld id="{82F288E0-7875-42C4-84C8-98DBBD3BF4D2}" type="datetimeFigureOut">
              <a:rPr lang="zh-CN" altLang="en-US" smtClean="0"/>
              <a:t>2020/8/29</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7D9BB5D0-35E4-459D-AEF3-FE4D7C45CC19}"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82F288E0-7875-42C4-84C8-98DBBD3BF4D2}" type="datetimeFigureOut">
              <a:rPr lang="zh-CN" altLang="en-US" smtClean="0"/>
              <a:t>2020/8/29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D9BB5D0-35E4-459D-AEF3-FE4D7C45CC19}"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82F288E0-7875-42C4-84C8-98DBBD3BF4D2}" type="datetimeFigureOut">
              <a:rPr lang="zh-CN" altLang="en-US" smtClean="0"/>
              <a:t>2020/8/29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D9BB5D0-35E4-459D-AEF3-FE4D7C45CC19}"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82F288E0-7875-42C4-84C8-98DBBD3BF4D2}" type="datetimeFigureOut">
              <a:rPr lang="zh-CN" altLang="en-US" smtClean="0"/>
              <a:t>2020/8/29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D9BB5D0-35E4-459D-AEF3-FE4D7C45CC19}"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5"/>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90081" y="1778438"/>
            <a:ext cx="3655181" cy="823912"/>
          </a:xfrm>
        </p:spPr>
        <p:txBody>
          <a:bodyPr anchor="ctr" anchorCtr="0"/>
          <a:lstStyle>
            <a:lvl1pPr marL="0" indent="0">
              <a:buNone/>
              <a:defRPr sz="2800"/>
            </a:lvl1pPr>
            <a:lvl2pPr marL="457200" indent="0">
              <a:buNone/>
              <a:defRPr sz="2400"/>
            </a:lvl2pPr>
            <a:lvl3pPr marL="914400" indent="0">
              <a:buNone/>
              <a:defRPr sz="2000"/>
            </a:lvl3pPr>
            <a:lvl4pPr marL="1371600" indent="0">
              <a:buNone/>
              <a:defRPr sz="1800"/>
            </a:lvl4pPr>
            <a:lvl5pPr marL="1828800" indent="0">
              <a:buNone/>
              <a:defRPr sz="1800"/>
            </a:lvl5pPr>
            <a:lvl6pPr marL="2286000" indent="0">
              <a:buNone/>
              <a:defRPr sz="1800"/>
            </a:lvl6pPr>
            <a:lvl7pPr marL="2743200" indent="0">
              <a:buNone/>
              <a:defRPr sz="1800"/>
            </a:lvl7pPr>
            <a:lvl8pPr marL="3200400" indent="0">
              <a:buNone/>
              <a:defRPr sz="1800"/>
            </a:lvl8pPr>
            <a:lvl9pPr marL="3657600" indent="0">
              <a:buNone/>
              <a:defRPr sz="1800"/>
            </a:lvl9pPr>
          </a:lstStyle>
          <a:p>
            <a:pPr lvl="0"/>
            <a:r>
              <a:rPr lang="zh-CN" altLang="en-US" smtClean="0"/>
              <a:t>单击此处编辑母版文本样式</a:t>
            </a:r>
          </a:p>
        </p:txBody>
      </p:sp>
      <p:sp>
        <p:nvSpPr>
          <p:cNvPr id="4" name="内容占位符 3"/>
          <p:cNvSpPr>
            <a:spLocks noGrp="1"/>
          </p:cNvSpPr>
          <p:nvPr>
            <p:ph sz="half" idx="2"/>
          </p:nvPr>
        </p:nvSpPr>
        <p:spPr>
          <a:xfrm>
            <a:off x="890081" y="2665379"/>
            <a:ext cx="3655181" cy="3524284"/>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92704" y="1778438"/>
            <a:ext cx="3673182" cy="823912"/>
          </a:xfrm>
        </p:spPr>
        <p:txBody>
          <a:bodyPr anchor="ctr" anchorCtr="0"/>
          <a:lstStyle>
            <a:lvl1pPr marL="0" indent="0">
              <a:buNone/>
              <a:defRPr sz="2800"/>
            </a:lvl1pPr>
            <a:lvl2pPr marL="457200" indent="0">
              <a:buNone/>
              <a:defRPr sz="2400"/>
            </a:lvl2pPr>
            <a:lvl3pPr marL="914400" indent="0">
              <a:buNone/>
              <a:defRPr sz="2000"/>
            </a:lvl3pPr>
            <a:lvl4pPr marL="1371600" indent="0">
              <a:buNone/>
              <a:defRPr sz="1800"/>
            </a:lvl4pPr>
            <a:lvl5pPr marL="1828800" indent="0">
              <a:buNone/>
              <a:defRPr sz="1800"/>
            </a:lvl5pPr>
            <a:lvl6pPr marL="2286000" indent="0">
              <a:buNone/>
              <a:defRPr sz="1800"/>
            </a:lvl6pPr>
            <a:lvl7pPr marL="2743200" indent="0">
              <a:buNone/>
              <a:defRPr sz="1800"/>
            </a:lvl7pPr>
            <a:lvl8pPr marL="3200400" indent="0">
              <a:buNone/>
              <a:defRPr sz="1800"/>
            </a:lvl8pPr>
            <a:lvl9pPr marL="3657600" indent="0">
              <a:buNone/>
              <a:defRPr sz="1800"/>
            </a:lvl9pPr>
          </a:lstStyle>
          <a:p>
            <a:pPr lvl="0"/>
            <a:r>
              <a:rPr lang="zh-CN" altLang="en-US" smtClean="0"/>
              <a:t>单击此处编辑母版文本样式</a:t>
            </a:r>
          </a:p>
        </p:txBody>
      </p:sp>
      <p:sp>
        <p:nvSpPr>
          <p:cNvPr id="6" name="内容占位符 5"/>
          <p:cNvSpPr>
            <a:spLocks noGrp="1"/>
          </p:cNvSpPr>
          <p:nvPr>
            <p:ph sz="quarter" idx="4"/>
          </p:nvPr>
        </p:nvSpPr>
        <p:spPr>
          <a:xfrm>
            <a:off x="4692704" y="2665379"/>
            <a:ext cx="3673182" cy="3524284"/>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82F288E0-7875-42C4-84C8-98DBBD3BF4D2}" type="datetimeFigureOut">
              <a:rPr lang="zh-CN" altLang="en-US" smtClean="0"/>
              <a:t>2020/8/29</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7D9BB5D0-35E4-459D-AEF3-FE4D7C45CC19}"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82F288E0-7875-42C4-84C8-98DBBD3BF4D2}" type="datetimeFigureOut">
              <a:rPr lang="zh-CN" altLang="en-US" smtClean="0"/>
              <a:t>2020/8/29</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7D9BB5D0-35E4-459D-AEF3-FE4D7C45CC19}"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82F288E0-7875-42C4-84C8-98DBBD3BF4D2}" type="datetimeFigureOut">
              <a:rPr lang="zh-CN" altLang="en-US" smtClean="0"/>
              <a:t>2020/8/29</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7D9BB5D0-35E4-459D-AEF3-FE4D7C45CC19}"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3124012"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457201"/>
            <a:ext cx="4629150" cy="54038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629841" y="2057400"/>
            <a:ext cx="3124012" cy="3811588"/>
          </a:xfrm>
        </p:spPr>
        <p:txBody>
          <a:bodyPr/>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82F288E0-7875-42C4-84C8-98DBBD3BF4D2}" type="datetimeFigureOut">
              <a:rPr lang="zh-CN" altLang="en-US" smtClean="0"/>
              <a:t>2020/8/29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D9BB5D0-35E4-459D-AEF3-FE4D7C45CC19}"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82F288E0-7875-42C4-84C8-98DBBD3BF4D2}" type="datetimeFigureOut">
              <a:rPr lang="zh-CN" altLang="en-US" smtClean="0"/>
              <a:t>2020/8/29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D9BB5D0-35E4-459D-AEF3-FE4D7C45CC19}"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2">
            <a:alphaModFix amt="30000"/>
            <a:lum/>
          </a:blip>
          <a:srcRect/>
          <a:tile tx="0" ty="0" sx="100000" sy="100000" flip="none" algn="tl"/>
        </a:blip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2F288E0-7875-42C4-84C8-98DBBD3BF4D2}" type="datetimeFigureOut">
              <a:rPr lang="zh-CN" altLang="en-US" smtClean="0"/>
              <a:t>2020/8/29</a:t>
            </a:fld>
            <a:endParaRPr lang="zh-CN" altLang="en-US"/>
          </a:p>
        </p:txBody>
      </p:sp>
      <p:sp>
        <p:nvSpPr>
          <p:cNvPr id="5" name="页脚占位符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9BB5D0-35E4-459D-AEF3-FE4D7C45CC19}"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2882403" y="1820799"/>
            <a:ext cx="3647152" cy="923330"/>
          </a:xfrm>
          <a:prstGeom prst="rect">
            <a:avLst/>
          </a:prstGeom>
          <a:noFill/>
        </p:spPr>
        <p:txBody>
          <a:bodyPr wrap="none" rtlCol="0">
            <a:spAutoFit/>
          </a:bodyPr>
          <a:lstStyle/>
          <a:p>
            <a:r>
              <a:rPr lang="zh-CN" altLang="en-US" sz="5400" b="1" dirty="0">
                <a:latin typeface="微软雅黑" panose="020B0503020204020204" charset="-122"/>
                <a:ea typeface="微软雅黑" panose="020B0503020204020204" charset="-122"/>
              </a:rPr>
              <a:t>哥</a:t>
            </a:r>
            <a:r>
              <a:rPr lang="zh-CN" altLang="en-US" sz="5400" b="1" dirty="0" smtClean="0">
                <a:latin typeface="微软雅黑" panose="020B0503020204020204" charset="-122"/>
                <a:ea typeface="微软雅黑" panose="020B0503020204020204" charset="-122"/>
              </a:rPr>
              <a:t>林多后书</a:t>
            </a:r>
            <a:endParaRPr lang="zh-CN" altLang="en-US" sz="5400" b="1" dirty="0">
              <a:latin typeface="微软雅黑" panose="020B0503020204020204" charset="-122"/>
              <a:ea typeface="微软雅黑" panose="020B0503020204020204" charset="-122"/>
            </a:endParaRPr>
          </a:p>
        </p:txBody>
      </p:sp>
      <p:sp>
        <p:nvSpPr>
          <p:cNvPr id="5" name="文本框 4"/>
          <p:cNvSpPr txBox="1"/>
          <p:nvPr/>
        </p:nvSpPr>
        <p:spPr>
          <a:xfrm>
            <a:off x="955548" y="4572000"/>
            <a:ext cx="7133684" cy="646331"/>
          </a:xfrm>
          <a:prstGeom prst="rect">
            <a:avLst/>
          </a:prstGeom>
          <a:noFill/>
        </p:spPr>
        <p:txBody>
          <a:bodyPr wrap="none" rtlCol="0">
            <a:spAutoFit/>
          </a:bodyPr>
          <a:lstStyle/>
          <a:p>
            <a:r>
              <a:rPr lang="zh-CN" altLang="en-US" sz="3600" b="1" dirty="0">
                <a:latin typeface="方正姚体" panose="02010601030101010101" pitchFamily="2" charset="-122"/>
                <a:ea typeface="方正姚体" panose="02010601030101010101" pitchFamily="2" charset="-122"/>
              </a:rPr>
              <a:t>心酌定，不吝惜，乐意施与讨神喜</a:t>
            </a:r>
          </a:p>
        </p:txBody>
      </p:sp>
      <p:sp>
        <p:nvSpPr>
          <p:cNvPr id="6" name="文本框 5"/>
          <p:cNvSpPr txBox="1"/>
          <p:nvPr/>
        </p:nvSpPr>
        <p:spPr>
          <a:xfrm>
            <a:off x="3749040" y="3337560"/>
            <a:ext cx="1673352" cy="584775"/>
          </a:xfrm>
          <a:prstGeom prst="rect">
            <a:avLst/>
          </a:prstGeom>
          <a:noFill/>
        </p:spPr>
        <p:txBody>
          <a:bodyPr wrap="square" rtlCol="0">
            <a:spAutoFit/>
          </a:bodyPr>
          <a:lstStyle/>
          <a:p>
            <a:pPr algn="ctr"/>
            <a:r>
              <a:rPr lang="zh-CN" altLang="en-US" sz="3200" b="1" dirty="0" smtClean="0">
                <a:latin typeface="华文隶书" panose="02010800040101010101" pitchFamily="2" charset="-122"/>
                <a:ea typeface="华文隶书" panose="02010800040101010101" pitchFamily="2" charset="-122"/>
              </a:rPr>
              <a:t>第 </a:t>
            </a:r>
            <a:r>
              <a:rPr lang="en-US" altLang="zh-CN" sz="3200" b="1" dirty="0" smtClean="0">
                <a:latin typeface="华文隶书" panose="02010800040101010101" pitchFamily="2" charset="-122"/>
                <a:ea typeface="华文隶书" panose="02010800040101010101" pitchFamily="2" charset="-122"/>
              </a:rPr>
              <a:t>9 </a:t>
            </a:r>
            <a:r>
              <a:rPr lang="zh-CN" altLang="en-US" sz="3200" b="1" dirty="0" smtClean="0">
                <a:latin typeface="华文隶书" panose="02010800040101010101" pitchFamily="2" charset="-122"/>
                <a:ea typeface="华文隶书" panose="02010800040101010101" pitchFamily="2" charset="-122"/>
              </a:rPr>
              <a:t>章</a:t>
            </a:r>
            <a:endParaRPr lang="zh-CN" altLang="en-US" sz="3200" b="1" dirty="0">
              <a:latin typeface="华文隶书" panose="02010800040101010101" pitchFamily="2" charset="-122"/>
              <a:ea typeface="华文隶书" panose="02010800040101010101" pitchFamily="2" charset="-122"/>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875665" y="1229995"/>
            <a:ext cx="7446645" cy="2603854"/>
          </a:xfrm>
          <a:prstGeom prst="rect">
            <a:avLst/>
          </a:prstGeom>
          <a:noFill/>
        </p:spPr>
        <p:txBody>
          <a:bodyPr wrap="square" rtlCol="0" anchor="t">
            <a:spAutoFit/>
          </a:bodyPr>
          <a:lstStyle/>
          <a:p>
            <a:pPr>
              <a:lnSpc>
                <a:spcPct val="150000"/>
              </a:lnSpc>
            </a:pPr>
            <a:r>
              <a:rPr lang="zh-CN" altLang="en-US" sz="2800" b="1"/>
              <a:t>9:7 各人要照心里所酌定的，不要作难，不要勉强，因为神喜爱乐意施与的人。 </a:t>
            </a:r>
          </a:p>
          <a:p>
            <a:pPr>
              <a:lnSpc>
                <a:spcPct val="150000"/>
              </a:lnSpc>
            </a:pPr>
            <a:r>
              <a:rPr lang="zh-CN" altLang="en-US" sz="2800" b="1"/>
              <a:t>9:8 神能使各样的恩典向你们洋溢，使你们在凡事上常常十分充足，能洋溢出各样的善工。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1402715" y="2900680"/>
            <a:ext cx="5750560" cy="460375"/>
          </a:xfrm>
          <a:prstGeom prst="rect">
            <a:avLst/>
          </a:prstGeom>
          <a:noFill/>
        </p:spPr>
        <p:txBody>
          <a:bodyPr wrap="square" rtlCol="0" anchor="t">
            <a:spAutoFit/>
          </a:bodyPr>
          <a:lstStyle/>
          <a:p>
            <a:r>
              <a:rPr lang="zh-CN" altLang="en-US" sz="2400" b="1">
                <a:solidFill>
                  <a:schemeClr val="accent5">
                    <a:lumMod val="75000"/>
                  </a:schemeClr>
                </a:solidFill>
              </a:rPr>
              <a:t>给与成为祝福，不成为贪婪　九1～5</a:t>
            </a:r>
          </a:p>
        </p:txBody>
      </p:sp>
      <p:sp>
        <p:nvSpPr>
          <p:cNvPr id="3" name="文本框 2"/>
          <p:cNvSpPr txBox="1"/>
          <p:nvPr/>
        </p:nvSpPr>
        <p:spPr>
          <a:xfrm>
            <a:off x="1402715" y="3623310"/>
            <a:ext cx="5025390" cy="460375"/>
          </a:xfrm>
          <a:prstGeom prst="rect">
            <a:avLst/>
          </a:prstGeom>
          <a:noFill/>
        </p:spPr>
        <p:txBody>
          <a:bodyPr wrap="square" rtlCol="0" anchor="t">
            <a:spAutoFit/>
          </a:bodyPr>
          <a:lstStyle/>
          <a:p>
            <a:r>
              <a:rPr lang="zh-CN" altLang="en-US" sz="2400" b="1">
                <a:solidFill>
                  <a:schemeClr val="accent5">
                    <a:lumMod val="75000"/>
                  </a:schemeClr>
                </a:solidFill>
              </a:rPr>
              <a:t>为着收获义果而撒种　九6～15</a:t>
            </a:r>
          </a:p>
        </p:txBody>
      </p:sp>
      <p:sp>
        <p:nvSpPr>
          <p:cNvPr id="4" name="文本框 3"/>
          <p:cNvSpPr txBox="1"/>
          <p:nvPr/>
        </p:nvSpPr>
        <p:spPr>
          <a:xfrm>
            <a:off x="1075055" y="741045"/>
            <a:ext cx="5460365" cy="460375"/>
          </a:xfrm>
          <a:prstGeom prst="rect">
            <a:avLst/>
          </a:prstGeom>
          <a:noFill/>
        </p:spPr>
        <p:txBody>
          <a:bodyPr wrap="square" rtlCol="0" anchor="t">
            <a:spAutoFit/>
          </a:bodyPr>
          <a:lstStyle/>
          <a:p>
            <a:r>
              <a:rPr lang="zh-CN" altLang="en-US" sz="2400">
                <a:solidFill>
                  <a:srgbClr val="002060"/>
                </a:solidFill>
                <a:latin typeface="微软雅黑" panose="020B0503020204020204" charset="-122"/>
                <a:ea typeface="微软雅黑" panose="020B0503020204020204" charset="-122"/>
              </a:rPr>
              <a:t>使徒关于供给缺乏圣徒的交通</a:t>
            </a:r>
          </a:p>
        </p:txBody>
      </p:sp>
      <p:sp>
        <p:nvSpPr>
          <p:cNvPr id="5" name="文本框 4"/>
          <p:cNvSpPr txBox="1"/>
          <p:nvPr/>
        </p:nvSpPr>
        <p:spPr>
          <a:xfrm>
            <a:off x="1402715" y="1480820"/>
            <a:ext cx="4391025" cy="460375"/>
          </a:xfrm>
          <a:prstGeom prst="rect">
            <a:avLst/>
          </a:prstGeom>
          <a:noFill/>
        </p:spPr>
        <p:txBody>
          <a:bodyPr wrap="square" rtlCol="0" anchor="t">
            <a:spAutoFit/>
          </a:bodyPr>
          <a:lstStyle/>
          <a:p>
            <a:r>
              <a:rPr lang="zh-CN" altLang="en-US" sz="2400" b="1"/>
              <a:t>来自四方的恩典     八1～15</a:t>
            </a:r>
          </a:p>
        </p:txBody>
      </p:sp>
      <p:sp>
        <p:nvSpPr>
          <p:cNvPr id="6" name="文本框 5"/>
          <p:cNvSpPr txBox="1"/>
          <p:nvPr/>
        </p:nvSpPr>
        <p:spPr>
          <a:xfrm>
            <a:off x="1402715" y="2168525"/>
            <a:ext cx="5206365" cy="460375"/>
          </a:xfrm>
          <a:prstGeom prst="rect">
            <a:avLst/>
          </a:prstGeom>
          <a:noFill/>
        </p:spPr>
        <p:txBody>
          <a:bodyPr wrap="square" rtlCol="0" anchor="t">
            <a:spAutoFit/>
          </a:bodyPr>
          <a:lstStyle/>
          <a:p>
            <a:r>
              <a:rPr lang="zh-CN" altLang="en-US" sz="2400" b="1"/>
              <a:t>留心作善美可敬的事　八16～24</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horizontal)">
                                      <p:cBhvr>
                                        <p:cTn id="12" dur="500"/>
                                        <p:tgtEl>
                                          <p:spTgt spid="5"/>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blinds(horizontal)">
                                      <p:cBhvr>
                                        <p:cTn id="15" dur="500"/>
                                        <p:tgtEl>
                                          <p:spTgt spid="6"/>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grpId="0" nodeType="clickEffect">
                                  <p:stCondLst>
                                    <p:cond delay="0"/>
                                  </p:stCondLst>
                                  <p:childTnLst>
                                    <p:set>
                                      <p:cBhvr>
                                        <p:cTn id="19" dur="1" fill="hold">
                                          <p:stCondLst>
                                            <p:cond delay="0"/>
                                          </p:stCondLst>
                                        </p:cTn>
                                        <p:tgtEl>
                                          <p:spTgt spid="2"/>
                                        </p:tgtEl>
                                        <p:attrNameLst>
                                          <p:attrName>style.visibility</p:attrName>
                                        </p:attrNameLst>
                                      </p:cBhvr>
                                      <p:to>
                                        <p:strVal val="visible"/>
                                      </p:to>
                                    </p:set>
                                    <p:animEffect transition="in" filter="blinds(horizontal)">
                                      <p:cBhvr>
                                        <p:cTn id="20" dur="500"/>
                                        <p:tgtEl>
                                          <p:spTgt spid="2"/>
                                        </p:tgtEl>
                                      </p:cBhvr>
                                    </p:animEffect>
                                  </p:childTnLst>
                                </p:cTn>
                              </p:par>
                              <p:par>
                                <p:cTn id="21" presetID="3" presetClass="entr" presetSubtype="10" fill="hold" grpId="0" nodeType="withEffect">
                                  <p:stCondLst>
                                    <p:cond delay="0"/>
                                  </p:stCondLst>
                                  <p:childTnLst>
                                    <p:set>
                                      <p:cBhvr>
                                        <p:cTn id="22" dur="1" fill="hold">
                                          <p:stCondLst>
                                            <p:cond delay="0"/>
                                          </p:stCondLst>
                                        </p:cTn>
                                        <p:tgtEl>
                                          <p:spTgt spid="3"/>
                                        </p:tgtEl>
                                        <p:attrNameLst>
                                          <p:attrName>style.visibility</p:attrName>
                                        </p:attrNameLst>
                                      </p:cBhvr>
                                      <p:to>
                                        <p:strVal val="visible"/>
                                      </p:to>
                                    </p:set>
                                    <p:animEffect transition="in" filter="blinds(horizontal)">
                                      <p:cBhvr>
                                        <p:cTn id="23"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476250" y="876300"/>
            <a:ext cx="8105775" cy="460375"/>
          </a:xfrm>
          <a:prstGeom prst="rect">
            <a:avLst/>
          </a:prstGeom>
          <a:noFill/>
        </p:spPr>
        <p:txBody>
          <a:bodyPr wrap="square" rtlCol="0" anchor="t">
            <a:spAutoFit/>
          </a:bodyPr>
          <a:lstStyle/>
          <a:p>
            <a:r>
              <a:rPr lang="zh-CN" altLang="en-US" sz="2400" b="1">
                <a:latin typeface="仿宋" panose="02010609060101010101" charset="-122"/>
                <a:ea typeface="仿宋" panose="02010609060101010101" charset="-122"/>
                <a:cs typeface="仿宋" panose="02010609060101010101" charset="-122"/>
              </a:rPr>
              <a:t>9:1 关于供给圣徒的事，写信给你们，于我原是</a:t>
            </a:r>
            <a:r>
              <a:rPr lang="zh-CN" altLang="en-US" sz="2400" b="1">
                <a:solidFill>
                  <a:srgbClr val="C00000"/>
                </a:solidFill>
                <a:latin typeface="仿宋" panose="02010609060101010101" charset="-122"/>
                <a:ea typeface="仿宋" panose="02010609060101010101" charset="-122"/>
                <a:cs typeface="仿宋" panose="02010609060101010101" charset="-122"/>
              </a:rPr>
              <a:t>多余</a:t>
            </a:r>
            <a:r>
              <a:rPr lang="zh-CN" altLang="en-US" sz="2400" b="1">
                <a:latin typeface="仿宋" panose="02010609060101010101" charset="-122"/>
                <a:ea typeface="仿宋" panose="02010609060101010101" charset="-122"/>
                <a:cs typeface="仿宋" panose="02010609060101010101" charset="-122"/>
              </a:rPr>
              <a:t>的。 </a:t>
            </a:r>
          </a:p>
        </p:txBody>
      </p:sp>
      <p:sp>
        <p:nvSpPr>
          <p:cNvPr id="3" name="文本框 2"/>
          <p:cNvSpPr txBox="1"/>
          <p:nvPr/>
        </p:nvSpPr>
        <p:spPr>
          <a:xfrm>
            <a:off x="501015" y="1830705"/>
            <a:ext cx="2635885" cy="460375"/>
          </a:xfrm>
          <a:prstGeom prst="rect">
            <a:avLst/>
          </a:prstGeom>
          <a:noFill/>
        </p:spPr>
        <p:txBody>
          <a:bodyPr wrap="square" rtlCol="0" anchor="t">
            <a:spAutoFit/>
          </a:bodyPr>
          <a:lstStyle/>
          <a:p>
            <a:r>
              <a:rPr lang="zh-CN" altLang="en-US" sz="2400" b="1"/>
              <a:t>你们的热切</a:t>
            </a:r>
          </a:p>
        </p:txBody>
      </p:sp>
      <p:sp>
        <p:nvSpPr>
          <p:cNvPr id="4" name="文本框 3"/>
          <p:cNvSpPr txBox="1"/>
          <p:nvPr/>
        </p:nvSpPr>
        <p:spPr>
          <a:xfrm>
            <a:off x="2881630" y="1661795"/>
            <a:ext cx="1850390" cy="829945"/>
          </a:xfrm>
          <a:prstGeom prst="rect">
            <a:avLst/>
          </a:prstGeom>
          <a:noFill/>
        </p:spPr>
        <p:txBody>
          <a:bodyPr wrap="square" rtlCol="0" anchor="t">
            <a:spAutoFit/>
          </a:bodyPr>
          <a:lstStyle/>
          <a:p>
            <a:r>
              <a:rPr lang="zh-CN" altLang="en-US" sz="2400" b="1"/>
              <a:t>在一年前就预备好了</a:t>
            </a:r>
          </a:p>
        </p:txBody>
      </p:sp>
      <p:sp>
        <p:nvSpPr>
          <p:cNvPr id="5" name="文本框 4"/>
          <p:cNvSpPr txBox="1"/>
          <p:nvPr/>
        </p:nvSpPr>
        <p:spPr>
          <a:xfrm>
            <a:off x="6180455" y="1544320"/>
            <a:ext cx="2103755" cy="460375"/>
          </a:xfrm>
          <a:prstGeom prst="rect">
            <a:avLst/>
          </a:prstGeom>
          <a:noFill/>
        </p:spPr>
        <p:txBody>
          <a:bodyPr wrap="square" rtlCol="0" anchor="t">
            <a:spAutoFit/>
          </a:bodyPr>
          <a:lstStyle/>
          <a:p>
            <a:r>
              <a:rPr lang="zh-CN" altLang="en-US" sz="2400" b="1"/>
              <a:t>激动了许多人</a:t>
            </a:r>
          </a:p>
        </p:txBody>
      </p:sp>
      <p:sp>
        <p:nvSpPr>
          <p:cNvPr id="6" name="文本框 5"/>
          <p:cNvSpPr txBox="1"/>
          <p:nvPr/>
        </p:nvSpPr>
        <p:spPr>
          <a:xfrm>
            <a:off x="6180455" y="2291080"/>
            <a:ext cx="2103755" cy="460375"/>
          </a:xfrm>
          <a:prstGeom prst="rect">
            <a:avLst/>
          </a:prstGeom>
          <a:noFill/>
        </p:spPr>
        <p:txBody>
          <a:bodyPr wrap="square" rtlCol="0" anchor="t">
            <a:spAutoFit/>
          </a:bodyPr>
          <a:lstStyle/>
          <a:p>
            <a:r>
              <a:rPr lang="zh-CN" altLang="en-US" sz="2400" b="1"/>
              <a:t>所夸耀你们的</a:t>
            </a:r>
          </a:p>
        </p:txBody>
      </p:sp>
      <p:sp>
        <p:nvSpPr>
          <p:cNvPr id="7" name="文本框 6"/>
          <p:cNvSpPr txBox="1"/>
          <p:nvPr/>
        </p:nvSpPr>
        <p:spPr>
          <a:xfrm>
            <a:off x="433070" y="3024505"/>
            <a:ext cx="2834005" cy="460375"/>
          </a:xfrm>
          <a:prstGeom prst="rect">
            <a:avLst/>
          </a:prstGeom>
          <a:noFill/>
        </p:spPr>
        <p:txBody>
          <a:bodyPr wrap="square" rtlCol="0" anchor="t">
            <a:spAutoFit/>
          </a:bodyPr>
          <a:lstStyle/>
          <a:p>
            <a:r>
              <a:rPr lang="zh-CN" altLang="en-US" sz="2400" b="1"/>
              <a:t>打发那几位弟兄去</a:t>
            </a:r>
          </a:p>
        </p:txBody>
      </p:sp>
      <p:sp>
        <p:nvSpPr>
          <p:cNvPr id="8" name="文本框 7"/>
          <p:cNvSpPr txBox="1"/>
          <p:nvPr/>
        </p:nvSpPr>
        <p:spPr>
          <a:xfrm>
            <a:off x="3729355" y="3024505"/>
            <a:ext cx="1690370" cy="829945"/>
          </a:xfrm>
          <a:prstGeom prst="rect">
            <a:avLst/>
          </a:prstGeom>
          <a:noFill/>
        </p:spPr>
        <p:txBody>
          <a:bodyPr wrap="square" rtlCol="0" anchor="t">
            <a:spAutoFit/>
          </a:bodyPr>
          <a:lstStyle/>
          <a:p>
            <a:r>
              <a:rPr lang="zh-CN" altLang="en-US" sz="2400" b="1"/>
              <a:t>夸耀不至于落空</a:t>
            </a:r>
          </a:p>
        </p:txBody>
      </p:sp>
      <p:sp>
        <p:nvSpPr>
          <p:cNvPr id="9" name="文本框 8"/>
          <p:cNvSpPr txBox="1"/>
          <p:nvPr/>
        </p:nvSpPr>
        <p:spPr>
          <a:xfrm>
            <a:off x="3726815" y="4058285"/>
            <a:ext cx="1807210" cy="829945"/>
          </a:xfrm>
          <a:prstGeom prst="rect">
            <a:avLst/>
          </a:prstGeom>
          <a:noFill/>
        </p:spPr>
        <p:txBody>
          <a:bodyPr wrap="square" rtlCol="0" anchor="t">
            <a:spAutoFit/>
          </a:bodyPr>
          <a:lstStyle/>
          <a:p>
            <a:r>
              <a:rPr lang="zh-CN" altLang="en-US" sz="2400" b="1"/>
              <a:t>不叫我们所确信的蒙羞</a:t>
            </a:r>
          </a:p>
        </p:txBody>
      </p:sp>
      <p:sp>
        <p:nvSpPr>
          <p:cNvPr id="10" name="文本框 9"/>
          <p:cNvSpPr txBox="1"/>
          <p:nvPr/>
        </p:nvSpPr>
        <p:spPr>
          <a:xfrm>
            <a:off x="6084570" y="3464560"/>
            <a:ext cx="2754630" cy="1198880"/>
          </a:xfrm>
          <a:prstGeom prst="rect">
            <a:avLst/>
          </a:prstGeom>
          <a:noFill/>
        </p:spPr>
        <p:txBody>
          <a:bodyPr wrap="square" rtlCol="0" anchor="t">
            <a:spAutoFit/>
          </a:bodyPr>
          <a:lstStyle/>
          <a:p>
            <a:r>
              <a:rPr lang="zh-CN" altLang="en-US" sz="2400" b="1"/>
              <a:t>成为受者的祝福</a:t>
            </a:r>
          </a:p>
          <a:p>
            <a:endParaRPr lang="zh-CN" altLang="en-US" sz="2400" b="1"/>
          </a:p>
          <a:p>
            <a:r>
              <a:rPr lang="zh-CN" altLang="en-US" sz="2400" b="1"/>
              <a:t>不成为施者的贪婪</a:t>
            </a:r>
          </a:p>
        </p:txBody>
      </p:sp>
      <p:sp>
        <p:nvSpPr>
          <p:cNvPr id="11" name="文本框 10"/>
          <p:cNvSpPr txBox="1"/>
          <p:nvPr/>
        </p:nvSpPr>
        <p:spPr>
          <a:xfrm>
            <a:off x="476250" y="3824605"/>
            <a:ext cx="2834005" cy="460375"/>
          </a:xfrm>
          <a:prstGeom prst="rect">
            <a:avLst/>
          </a:prstGeom>
          <a:noFill/>
        </p:spPr>
        <p:txBody>
          <a:bodyPr wrap="square" rtlCol="0" anchor="t">
            <a:spAutoFit/>
          </a:bodyPr>
          <a:lstStyle/>
          <a:p>
            <a:r>
              <a:rPr lang="zh-CN" altLang="en-US" sz="2400" b="1"/>
              <a:t>照我所说的预备好</a:t>
            </a:r>
          </a:p>
        </p:txBody>
      </p:sp>
      <p:sp>
        <p:nvSpPr>
          <p:cNvPr id="12" name="文本框 11"/>
          <p:cNvSpPr txBox="1"/>
          <p:nvPr/>
        </p:nvSpPr>
        <p:spPr>
          <a:xfrm>
            <a:off x="476250" y="4295775"/>
            <a:ext cx="2685415" cy="829945"/>
          </a:xfrm>
          <a:prstGeom prst="rect">
            <a:avLst/>
          </a:prstGeom>
          <a:noFill/>
        </p:spPr>
        <p:txBody>
          <a:bodyPr wrap="square" rtlCol="0" anchor="t">
            <a:spAutoFit/>
          </a:bodyPr>
          <a:lstStyle/>
          <a:p>
            <a:r>
              <a:rPr lang="zh-CN" altLang="en-US" sz="2400" b="1"/>
              <a:t>先前所应许的祝福事前安排好</a:t>
            </a:r>
          </a:p>
        </p:txBody>
      </p:sp>
      <p:sp>
        <p:nvSpPr>
          <p:cNvPr id="13" name="文本框 12"/>
          <p:cNvSpPr txBox="1"/>
          <p:nvPr/>
        </p:nvSpPr>
        <p:spPr>
          <a:xfrm>
            <a:off x="476250" y="5337175"/>
            <a:ext cx="8318500" cy="829945"/>
          </a:xfrm>
          <a:prstGeom prst="rect">
            <a:avLst/>
          </a:prstGeom>
          <a:noFill/>
        </p:spPr>
        <p:txBody>
          <a:bodyPr wrap="square" rtlCol="0" anchor="t">
            <a:spAutoFit/>
          </a:bodyPr>
          <a:lstStyle/>
          <a:p>
            <a:r>
              <a:rPr lang="zh-CN" altLang="en-US" sz="2400" b="1">
                <a:solidFill>
                  <a:schemeClr val="accent5">
                    <a:lumMod val="50000"/>
                  </a:schemeClr>
                </a:solidFill>
                <a:latin typeface="楷体" panose="02010609060101010101" charset="-122"/>
                <a:ea typeface="楷体" panose="02010609060101010101" charset="-122"/>
              </a:rPr>
              <a:t>甘心、慷慨的给与，使馈送成为受者的祝福；不甘心、吝惜的给与，受贪婪的心所抑制，使礼物成为施者的贪婪。</a:t>
            </a:r>
          </a:p>
        </p:txBody>
      </p:sp>
      <p:sp>
        <p:nvSpPr>
          <p:cNvPr id="14" name="文本框 13"/>
          <p:cNvSpPr txBox="1"/>
          <p:nvPr/>
        </p:nvSpPr>
        <p:spPr>
          <a:xfrm>
            <a:off x="476250" y="194310"/>
            <a:ext cx="6746240" cy="521970"/>
          </a:xfrm>
          <a:prstGeom prst="rect">
            <a:avLst/>
          </a:prstGeom>
          <a:noFill/>
        </p:spPr>
        <p:txBody>
          <a:bodyPr wrap="square" rtlCol="0" anchor="t">
            <a:spAutoFit/>
          </a:bodyPr>
          <a:lstStyle/>
          <a:p>
            <a:r>
              <a:rPr lang="zh-CN" altLang="en-US" sz="2800">
                <a:solidFill>
                  <a:schemeClr val="accent5">
                    <a:lumMod val="50000"/>
                  </a:schemeClr>
                </a:solidFill>
                <a:latin typeface="微软雅黑" panose="020B0503020204020204" charset="-122"/>
                <a:ea typeface="微软雅黑" panose="020B0503020204020204" charset="-122"/>
                <a:sym typeface="+mn-ea"/>
              </a:rPr>
              <a:t>给与成为祝福，不成为贪婪</a:t>
            </a:r>
          </a:p>
        </p:txBody>
      </p:sp>
      <p:sp>
        <p:nvSpPr>
          <p:cNvPr id="16" name="右箭头 15"/>
          <p:cNvSpPr/>
          <p:nvPr/>
        </p:nvSpPr>
        <p:spPr>
          <a:xfrm>
            <a:off x="5300345" y="2038985"/>
            <a:ext cx="476250" cy="75565"/>
          </a:xfrm>
          <a:prstGeom prst="rightArrow">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右箭头 16"/>
          <p:cNvSpPr/>
          <p:nvPr/>
        </p:nvSpPr>
        <p:spPr>
          <a:xfrm rot="5400000">
            <a:off x="1602740" y="3540125"/>
            <a:ext cx="316865" cy="76200"/>
          </a:xfrm>
          <a:prstGeom prst="rightArrow">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右箭头 17"/>
          <p:cNvSpPr/>
          <p:nvPr/>
        </p:nvSpPr>
        <p:spPr>
          <a:xfrm>
            <a:off x="3310255" y="4017010"/>
            <a:ext cx="476250" cy="75565"/>
          </a:xfrm>
          <a:prstGeom prst="rightArrow">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右箭头 18"/>
          <p:cNvSpPr/>
          <p:nvPr/>
        </p:nvSpPr>
        <p:spPr>
          <a:xfrm>
            <a:off x="5638800" y="4017010"/>
            <a:ext cx="476250" cy="75565"/>
          </a:xfrm>
          <a:prstGeom prst="rightArrow">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右大括号 19"/>
          <p:cNvSpPr/>
          <p:nvPr/>
        </p:nvSpPr>
        <p:spPr>
          <a:xfrm>
            <a:off x="3099435" y="3274695"/>
            <a:ext cx="75565" cy="1566545"/>
          </a:xfrm>
          <a:prstGeom prst="rightBrace">
            <a:avLst/>
          </a:prstGeom>
          <a:ln>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21" name="右大括号 20"/>
          <p:cNvSpPr/>
          <p:nvPr/>
        </p:nvSpPr>
        <p:spPr>
          <a:xfrm>
            <a:off x="5419725" y="3274695"/>
            <a:ext cx="75565" cy="1566545"/>
          </a:xfrm>
          <a:prstGeom prst="rightBrace">
            <a:avLst/>
          </a:prstGeom>
          <a:ln>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blinds(horizontal)">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linds(horizontal)">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linds(horizontal)">
                                      <p:cBhvr>
                                        <p:cTn id="17" dur="5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blinds(horizontal)">
                                      <p:cBhvr>
                                        <p:cTn id="22" dur="500"/>
                                        <p:tgtEl>
                                          <p:spTgt spid="4"/>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animEffect transition="in" filter="blinds(horizontal)">
                                      <p:cBhvr>
                                        <p:cTn id="27" dur="500"/>
                                        <p:tgtEl>
                                          <p:spTgt spid="16"/>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5"/>
                                        </p:tgtEl>
                                        <p:attrNameLst>
                                          <p:attrName>style.visibility</p:attrName>
                                        </p:attrNameLst>
                                      </p:cBhvr>
                                      <p:to>
                                        <p:strVal val="visible"/>
                                      </p:to>
                                    </p:set>
                                    <p:animEffect transition="in" filter="blinds(horizontal)">
                                      <p:cBhvr>
                                        <p:cTn id="32" dur="500"/>
                                        <p:tgtEl>
                                          <p:spTgt spid="5"/>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6"/>
                                        </p:tgtEl>
                                        <p:attrNameLst>
                                          <p:attrName>style.visibility</p:attrName>
                                        </p:attrNameLst>
                                      </p:cBhvr>
                                      <p:to>
                                        <p:strVal val="visible"/>
                                      </p:to>
                                    </p:set>
                                    <p:animEffect transition="in" filter="blinds(horizontal)">
                                      <p:cBhvr>
                                        <p:cTn id="37" dur="500"/>
                                        <p:tgtEl>
                                          <p:spTgt spid="6"/>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7"/>
                                        </p:tgtEl>
                                        <p:attrNameLst>
                                          <p:attrName>style.visibility</p:attrName>
                                        </p:attrNameLst>
                                      </p:cBhvr>
                                      <p:to>
                                        <p:strVal val="visible"/>
                                      </p:to>
                                    </p:set>
                                    <p:animEffect transition="in" filter="blinds(horizontal)">
                                      <p:cBhvr>
                                        <p:cTn id="42" dur="500"/>
                                        <p:tgtEl>
                                          <p:spTgt spid="7"/>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17"/>
                                        </p:tgtEl>
                                        <p:attrNameLst>
                                          <p:attrName>style.visibility</p:attrName>
                                        </p:attrNameLst>
                                      </p:cBhvr>
                                      <p:to>
                                        <p:strVal val="visible"/>
                                      </p:to>
                                    </p:set>
                                    <p:animEffect transition="in" filter="blinds(horizontal)">
                                      <p:cBhvr>
                                        <p:cTn id="47" dur="500"/>
                                        <p:tgtEl>
                                          <p:spTgt spid="17"/>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11"/>
                                        </p:tgtEl>
                                        <p:attrNameLst>
                                          <p:attrName>style.visibility</p:attrName>
                                        </p:attrNameLst>
                                      </p:cBhvr>
                                      <p:to>
                                        <p:strVal val="visible"/>
                                      </p:to>
                                    </p:set>
                                    <p:animEffect transition="in" filter="blinds(horizontal)">
                                      <p:cBhvr>
                                        <p:cTn id="52" dur="500"/>
                                        <p:tgtEl>
                                          <p:spTgt spid="11"/>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12"/>
                                        </p:tgtEl>
                                        <p:attrNameLst>
                                          <p:attrName>style.visibility</p:attrName>
                                        </p:attrNameLst>
                                      </p:cBhvr>
                                      <p:to>
                                        <p:strVal val="visible"/>
                                      </p:to>
                                    </p:set>
                                    <p:animEffect transition="in" filter="blinds(horizontal)">
                                      <p:cBhvr>
                                        <p:cTn id="57" dur="500"/>
                                        <p:tgtEl>
                                          <p:spTgt spid="12"/>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grpId="0" nodeType="clickEffect">
                                  <p:stCondLst>
                                    <p:cond delay="0"/>
                                  </p:stCondLst>
                                  <p:childTnLst>
                                    <p:set>
                                      <p:cBhvr>
                                        <p:cTn id="61" dur="1" fill="hold">
                                          <p:stCondLst>
                                            <p:cond delay="0"/>
                                          </p:stCondLst>
                                        </p:cTn>
                                        <p:tgtEl>
                                          <p:spTgt spid="20"/>
                                        </p:tgtEl>
                                        <p:attrNameLst>
                                          <p:attrName>style.visibility</p:attrName>
                                        </p:attrNameLst>
                                      </p:cBhvr>
                                      <p:to>
                                        <p:strVal val="visible"/>
                                      </p:to>
                                    </p:set>
                                    <p:animEffect transition="in" filter="blinds(horizontal)">
                                      <p:cBhvr>
                                        <p:cTn id="62" dur="500"/>
                                        <p:tgtEl>
                                          <p:spTgt spid="20"/>
                                        </p:tgtEl>
                                      </p:cBhvr>
                                    </p:animEffect>
                                  </p:childTnLst>
                                </p:cTn>
                              </p:par>
                            </p:childTnLst>
                          </p:cTn>
                        </p:par>
                      </p:childTnLst>
                    </p:cTn>
                  </p:par>
                  <p:par>
                    <p:cTn id="63" fill="hold">
                      <p:stCondLst>
                        <p:cond delay="indefinite"/>
                      </p:stCondLst>
                      <p:childTnLst>
                        <p:par>
                          <p:cTn id="64" fill="hold">
                            <p:stCondLst>
                              <p:cond delay="0"/>
                            </p:stCondLst>
                            <p:childTnLst>
                              <p:par>
                                <p:cTn id="65" presetID="3" presetClass="entr" presetSubtype="10" fill="hold" grpId="0" nodeType="clickEffect">
                                  <p:stCondLst>
                                    <p:cond delay="0"/>
                                  </p:stCondLst>
                                  <p:childTnLst>
                                    <p:set>
                                      <p:cBhvr>
                                        <p:cTn id="66" dur="1" fill="hold">
                                          <p:stCondLst>
                                            <p:cond delay="0"/>
                                          </p:stCondLst>
                                        </p:cTn>
                                        <p:tgtEl>
                                          <p:spTgt spid="18"/>
                                        </p:tgtEl>
                                        <p:attrNameLst>
                                          <p:attrName>style.visibility</p:attrName>
                                        </p:attrNameLst>
                                      </p:cBhvr>
                                      <p:to>
                                        <p:strVal val="visible"/>
                                      </p:to>
                                    </p:set>
                                    <p:animEffect transition="in" filter="blinds(horizontal)">
                                      <p:cBhvr>
                                        <p:cTn id="67" dur="500"/>
                                        <p:tgtEl>
                                          <p:spTgt spid="18"/>
                                        </p:tgtEl>
                                      </p:cBhvr>
                                    </p:animEffect>
                                  </p:childTnLst>
                                </p:cTn>
                              </p:par>
                            </p:childTnLst>
                          </p:cTn>
                        </p:par>
                      </p:childTnLst>
                    </p:cTn>
                  </p:par>
                  <p:par>
                    <p:cTn id="68" fill="hold">
                      <p:stCondLst>
                        <p:cond delay="indefinite"/>
                      </p:stCondLst>
                      <p:childTnLst>
                        <p:par>
                          <p:cTn id="69" fill="hold">
                            <p:stCondLst>
                              <p:cond delay="0"/>
                            </p:stCondLst>
                            <p:childTnLst>
                              <p:par>
                                <p:cTn id="70" presetID="3" presetClass="entr" presetSubtype="10" fill="hold" grpId="0" nodeType="clickEffect">
                                  <p:stCondLst>
                                    <p:cond delay="0"/>
                                  </p:stCondLst>
                                  <p:childTnLst>
                                    <p:set>
                                      <p:cBhvr>
                                        <p:cTn id="71" dur="1" fill="hold">
                                          <p:stCondLst>
                                            <p:cond delay="0"/>
                                          </p:stCondLst>
                                        </p:cTn>
                                        <p:tgtEl>
                                          <p:spTgt spid="8"/>
                                        </p:tgtEl>
                                        <p:attrNameLst>
                                          <p:attrName>style.visibility</p:attrName>
                                        </p:attrNameLst>
                                      </p:cBhvr>
                                      <p:to>
                                        <p:strVal val="visible"/>
                                      </p:to>
                                    </p:set>
                                    <p:animEffect transition="in" filter="blinds(horizontal)">
                                      <p:cBhvr>
                                        <p:cTn id="72" dur="500"/>
                                        <p:tgtEl>
                                          <p:spTgt spid="8"/>
                                        </p:tgtEl>
                                      </p:cBhvr>
                                    </p:animEffect>
                                  </p:childTnLst>
                                </p:cTn>
                              </p:par>
                            </p:childTnLst>
                          </p:cTn>
                        </p:par>
                      </p:childTnLst>
                    </p:cTn>
                  </p:par>
                  <p:par>
                    <p:cTn id="73" fill="hold">
                      <p:stCondLst>
                        <p:cond delay="indefinite"/>
                      </p:stCondLst>
                      <p:childTnLst>
                        <p:par>
                          <p:cTn id="74" fill="hold">
                            <p:stCondLst>
                              <p:cond delay="0"/>
                            </p:stCondLst>
                            <p:childTnLst>
                              <p:par>
                                <p:cTn id="75" presetID="3" presetClass="entr" presetSubtype="10" fill="hold" grpId="0" nodeType="clickEffect">
                                  <p:stCondLst>
                                    <p:cond delay="0"/>
                                  </p:stCondLst>
                                  <p:childTnLst>
                                    <p:set>
                                      <p:cBhvr>
                                        <p:cTn id="76" dur="1" fill="hold">
                                          <p:stCondLst>
                                            <p:cond delay="0"/>
                                          </p:stCondLst>
                                        </p:cTn>
                                        <p:tgtEl>
                                          <p:spTgt spid="9"/>
                                        </p:tgtEl>
                                        <p:attrNameLst>
                                          <p:attrName>style.visibility</p:attrName>
                                        </p:attrNameLst>
                                      </p:cBhvr>
                                      <p:to>
                                        <p:strVal val="visible"/>
                                      </p:to>
                                    </p:set>
                                    <p:animEffect transition="in" filter="blinds(horizontal)">
                                      <p:cBhvr>
                                        <p:cTn id="77" dur="500"/>
                                        <p:tgtEl>
                                          <p:spTgt spid="9"/>
                                        </p:tgtEl>
                                      </p:cBhvr>
                                    </p:animEffect>
                                  </p:childTnLst>
                                </p:cTn>
                              </p:par>
                            </p:childTnLst>
                          </p:cTn>
                        </p:par>
                      </p:childTnLst>
                    </p:cTn>
                  </p:par>
                  <p:par>
                    <p:cTn id="78" fill="hold">
                      <p:stCondLst>
                        <p:cond delay="indefinite"/>
                      </p:stCondLst>
                      <p:childTnLst>
                        <p:par>
                          <p:cTn id="79" fill="hold">
                            <p:stCondLst>
                              <p:cond delay="0"/>
                            </p:stCondLst>
                            <p:childTnLst>
                              <p:par>
                                <p:cTn id="80" presetID="3" presetClass="entr" presetSubtype="10" fill="hold" grpId="0" nodeType="clickEffect">
                                  <p:stCondLst>
                                    <p:cond delay="0"/>
                                  </p:stCondLst>
                                  <p:childTnLst>
                                    <p:set>
                                      <p:cBhvr>
                                        <p:cTn id="81" dur="1" fill="hold">
                                          <p:stCondLst>
                                            <p:cond delay="0"/>
                                          </p:stCondLst>
                                        </p:cTn>
                                        <p:tgtEl>
                                          <p:spTgt spid="21"/>
                                        </p:tgtEl>
                                        <p:attrNameLst>
                                          <p:attrName>style.visibility</p:attrName>
                                        </p:attrNameLst>
                                      </p:cBhvr>
                                      <p:to>
                                        <p:strVal val="visible"/>
                                      </p:to>
                                    </p:set>
                                    <p:animEffect transition="in" filter="blinds(horizontal)">
                                      <p:cBhvr>
                                        <p:cTn id="82" dur="500"/>
                                        <p:tgtEl>
                                          <p:spTgt spid="21"/>
                                        </p:tgtEl>
                                      </p:cBhvr>
                                    </p:animEffect>
                                  </p:childTnLst>
                                </p:cTn>
                              </p:par>
                            </p:childTnLst>
                          </p:cTn>
                        </p:par>
                      </p:childTnLst>
                    </p:cTn>
                  </p:par>
                  <p:par>
                    <p:cTn id="83" fill="hold">
                      <p:stCondLst>
                        <p:cond delay="indefinite"/>
                      </p:stCondLst>
                      <p:childTnLst>
                        <p:par>
                          <p:cTn id="84" fill="hold">
                            <p:stCondLst>
                              <p:cond delay="0"/>
                            </p:stCondLst>
                            <p:childTnLst>
                              <p:par>
                                <p:cTn id="85" presetID="3" presetClass="entr" presetSubtype="10" fill="hold" grpId="0" nodeType="clickEffect">
                                  <p:stCondLst>
                                    <p:cond delay="0"/>
                                  </p:stCondLst>
                                  <p:childTnLst>
                                    <p:set>
                                      <p:cBhvr>
                                        <p:cTn id="86" dur="1" fill="hold">
                                          <p:stCondLst>
                                            <p:cond delay="0"/>
                                          </p:stCondLst>
                                        </p:cTn>
                                        <p:tgtEl>
                                          <p:spTgt spid="19"/>
                                        </p:tgtEl>
                                        <p:attrNameLst>
                                          <p:attrName>style.visibility</p:attrName>
                                        </p:attrNameLst>
                                      </p:cBhvr>
                                      <p:to>
                                        <p:strVal val="visible"/>
                                      </p:to>
                                    </p:set>
                                    <p:animEffect transition="in" filter="blinds(horizontal)">
                                      <p:cBhvr>
                                        <p:cTn id="87" dur="500"/>
                                        <p:tgtEl>
                                          <p:spTgt spid="19"/>
                                        </p:tgtEl>
                                      </p:cBhvr>
                                    </p:animEffect>
                                  </p:childTnLst>
                                </p:cTn>
                              </p:par>
                            </p:childTnLst>
                          </p:cTn>
                        </p:par>
                      </p:childTnLst>
                    </p:cTn>
                  </p:par>
                  <p:par>
                    <p:cTn id="88" fill="hold">
                      <p:stCondLst>
                        <p:cond delay="indefinite"/>
                      </p:stCondLst>
                      <p:childTnLst>
                        <p:par>
                          <p:cTn id="89" fill="hold">
                            <p:stCondLst>
                              <p:cond delay="0"/>
                            </p:stCondLst>
                            <p:childTnLst>
                              <p:par>
                                <p:cTn id="90" presetID="3" presetClass="entr" presetSubtype="10" fill="hold" grpId="0" nodeType="clickEffect">
                                  <p:stCondLst>
                                    <p:cond delay="0"/>
                                  </p:stCondLst>
                                  <p:childTnLst>
                                    <p:set>
                                      <p:cBhvr>
                                        <p:cTn id="91" dur="1" fill="hold">
                                          <p:stCondLst>
                                            <p:cond delay="0"/>
                                          </p:stCondLst>
                                        </p:cTn>
                                        <p:tgtEl>
                                          <p:spTgt spid="10"/>
                                        </p:tgtEl>
                                        <p:attrNameLst>
                                          <p:attrName>style.visibility</p:attrName>
                                        </p:attrNameLst>
                                      </p:cBhvr>
                                      <p:to>
                                        <p:strVal val="visible"/>
                                      </p:to>
                                    </p:set>
                                    <p:animEffect transition="in" filter="blinds(horizontal)">
                                      <p:cBhvr>
                                        <p:cTn id="92" dur="500"/>
                                        <p:tgtEl>
                                          <p:spTgt spid="10"/>
                                        </p:tgtEl>
                                      </p:cBhvr>
                                    </p:animEffect>
                                  </p:childTnLst>
                                </p:cTn>
                              </p:par>
                            </p:childTnLst>
                          </p:cTn>
                        </p:par>
                      </p:childTnLst>
                    </p:cTn>
                  </p:par>
                  <p:par>
                    <p:cTn id="93" fill="hold">
                      <p:stCondLst>
                        <p:cond delay="indefinite"/>
                      </p:stCondLst>
                      <p:childTnLst>
                        <p:par>
                          <p:cTn id="94" fill="hold">
                            <p:stCondLst>
                              <p:cond delay="0"/>
                            </p:stCondLst>
                            <p:childTnLst>
                              <p:par>
                                <p:cTn id="95" presetID="3" presetClass="entr" presetSubtype="10" fill="hold" grpId="0" nodeType="clickEffect">
                                  <p:stCondLst>
                                    <p:cond delay="0"/>
                                  </p:stCondLst>
                                  <p:childTnLst>
                                    <p:set>
                                      <p:cBhvr>
                                        <p:cTn id="96" dur="1" fill="hold">
                                          <p:stCondLst>
                                            <p:cond delay="0"/>
                                          </p:stCondLst>
                                        </p:cTn>
                                        <p:tgtEl>
                                          <p:spTgt spid="13"/>
                                        </p:tgtEl>
                                        <p:attrNameLst>
                                          <p:attrName>style.visibility</p:attrName>
                                        </p:attrNameLst>
                                      </p:cBhvr>
                                      <p:to>
                                        <p:strVal val="visible"/>
                                      </p:to>
                                    </p:set>
                                    <p:animEffect transition="in" filter="blinds(horizontal)">
                                      <p:cBhvr>
                                        <p:cTn id="9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P spid="7" grpId="0"/>
      <p:bldP spid="8" grpId="0"/>
      <p:bldP spid="9" grpId="0"/>
      <p:bldP spid="10" grpId="0"/>
      <p:bldP spid="11" grpId="0"/>
      <p:bldP spid="12" grpId="0"/>
      <p:bldP spid="13" grpId="0"/>
      <p:bldP spid="14" grpId="0"/>
      <p:bldP spid="16" grpId="0" animBg="1"/>
      <p:bldP spid="17" grpId="0" animBg="1"/>
      <p:bldP spid="18" grpId="0" animBg="1"/>
      <p:bldP spid="19" grpId="0" animBg="1"/>
      <p:bldP spid="20" grpId="0" animBg="1"/>
      <p:bldP spid="21"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575310" y="280035"/>
            <a:ext cx="6360160" cy="521970"/>
          </a:xfrm>
          <a:prstGeom prst="rect">
            <a:avLst/>
          </a:prstGeom>
          <a:noFill/>
        </p:spPr>
        <p:txBody>
          <a:bodyPr wrap="square" rtlCol="0" anchor="t">
            <a:spAutoFit/>
          </a:bodyPr>
          <a:lstStyle/>
          <a:p>
            <a:pPr lvl="0" algn="l"/>
            <a:r>
              <a:rPr lang="zh-CN" altLang="en-US" sz="2800">
                <a:solidFill>
                  <a:schemeClr val="accent5">
                    <a:lumMod val="50000"/>
                  </a:schemeClr>
                </a:solidFill>
                <a:latin typeface="微软雅黑" panose="020B0503020204020204" charset="-122"/>
                <a:ea typeface="微软雅黑" panose="020B0503020204020204" charset="-122"/>
                <a:sym typeface="+mn-ea"/>
              </a:rPr>
              <a:t>为着收获义果而撒种</a:t>
            </a:r>
          </a:p>
        </p:txBody>
      </p:sp>
      <p:sp>
        <p:nvSpPr>
          <p:cNvPr id="3" name="文本框 2"/>
          <p:cNvSpPr txBox="1"/>
          <p:nvPr/>
        </p:nvSpPr>
        <p:spPr>
          <a:xfrm>
            <a:off x="570865" y="844550"/>
            <a:ext cx="6763385" cy="460375"/>
          </a:xfrm>
          <a:prstGeom prst="rect">
            <a:avLst/>
          </a:prstGeom>
          <a:noFill/>
        </p:spPr>
        <p:txBody>
          <a:bodyPr wrap="square" rtlCol="0" anchor="t">
            <a:spAutoFit/>
          </a:bodyPr>
          <a:lstStyle/>
          <a:p>
            <a:r>
              <a:rPr lang="zh-CN" altLang="en-US" sz="2400" b="1">
                <a:solidFill>
                  <a:srgbClr val="C00000"/>
                </a:solidFill>
                <a:latin typeface="仿宋" panose="02010609060101010101" charset="-122"/>
                <a:ea typeface="仿宋" panose="02010609060101010101" charset="-122"/>
                <a:cs typeface="仿宋" panose="02010609060101010101" charset="-122"/>
              </a:rPr>
              <a:t>9:6 还有，少</a:t>
            </a:r>
            <a:r>
              <a:rPr lang="zh-CN" altLang="en-US" sz="2400" b="1">
                <a:solidFill>
                  <a:srgbClr val="002060"/>
                </a:solidFill>
                <a:latin typeface="仿宋" panose="02010609060101010101" charset="-122"/>
                <a:ea typeface="仿宋" panose="02010609060101010101" charset="-122"/>
                <a:cs typeface="仿宋" panose="02010609060101010101" charset="-122"/>
              </a:rPr>
              <a:t>种</a:t>
            </a:r>
            <a:r>
              <a:rPr lang="zh-CN" altLang="en-US" sz="2400" b="1">
                <a:solidFill>
                  <a:srgbClr val="C00000"/>
                </a:solidFill>
                <a:latin typeface="仿宋" panose="02010609060101010101" charset="-122"/>
                <a:ea typeface="仿宋" panose="02010609060101010101" charset="-122"/>
                <a:cs typeface="仿宋" panose="02010609060101010101" charset="-122"/>
              </a:rPr>
              <a:t>的少</a:t>
            </a:r>
            <a:r>
              <a:rPr lang="zh-CN" altLang="en-US" sz="2400" b="1">
                <a:solidFill>
                  <a:srgbClr val="002060"/>
                </a:solidFill>
                <a:latin typeface="仿宋" panose="02010609060101010101" charset="-122"/>
                <a:ea typeface="仿宋" panose="02010609060101010101" charset="-122"/>
                <a:cs typeface="仿宋" panose="02010609060101010101" charset="-122"/>
              </a:rPr>
              <a:t>收</a:t>
            </a:r>
            <a:r>
              <a:rPr lang="zh-CN" altLang="en-US" sz="2400" b="1">
                <a:solidFill>
                  <a:srgbClr val="C00000"/>
                </a:solidFill>
                <a:latin typeface="仿宋" panose="02010609060101010101" charset="-122"/>
                <a:ea typeface="仿宋" panose="02010609060101010101" charset="-122"/>
                <a:cs typeface="仿宋" panose="02010609060101010101" charset="-122"/>
              </a:rPr>
              <a:t>，多种的多收。 </a:t>
            </a:r>
          </a:p>
        </p:txBody>
      </p:sp>
      <p:sp>
        <p:nvSpPr>
          <p:cNvPr id="4" name="文本框 3"/>
          <p:cNvSpPr txBox="1"/>
          <p:nvPr/>
        </p:nvSpPr>
        <p:spPr>
          <a:xfrm>
            <a:off x="561975" y="3009900"/>
            <a:ext cx="7986395" cy="706755"/>
          </a:xfrm>
          <a:prstGeom prst="rect">
            <a:avLst/>
          </a:prstGeom>
          <a:noFill/>
        </p:spPr>
        <p:txBody>
          <a:bodyPr wrap="square" rtlCol="0" anchor="t">
            <a:spAutoFit/>
          </a:bodyPr>
          <a:lstStyle/>
          <a:p>
            <a:r>
              <a:rPr lang="zh-CN" altLang="en-US" sz="2000" b="1">
                <a:solidFill>
                  <a:srgbClr val="C00000"/>
                </a:solidFill>
                <a:latin typeface="仿宋" panose="02010609060101010101" charset="-122"/>
                <a:ea typeface="仿宋" panose="02010609060101010101" charset="-122"/>
              </a:rPr>
              <a:t>直译，那吝啬着</a:t>
            </a:r>
            <a:r>
              <a:rPr lang="zh-CN" altLang="en-US" sz="2000" b="1">
                <a:solidFill>
                  <a:srgbClr val="002060"/>
                </a:solidFill>
                <a:latin typeface="仿宋" panose="02010609060101010101" charset="-122"/>
                <a:ea typeface="仿宋" panose="02010609060101010101" charset="-122"/>
              </a:rPr>
              <a:t>撒种</a:t>
            </a:r>
            <a:r>
              <a:rPr lang="zh-CN" altLang="en-US" sz="2000" b="1">
                <a:solidFill>
                  <a:srgbClr val="C00000"/>
                </a:solidFill>
                <a:latin typeface="仿宋" panose="02010609060101010101" charset="-122"/>
                <a:ea typeface="仿宋" panose="02010609060101010101" charset="-122"/>
              </a:rPr>
              <a:t>的，也必吝啬着</a:t>
            </a:r>
            <a:r>
              <a:rPr lang="zh-CN" altLang="en-US" sz="2000" b="1">
                <a:solidFill>
                  <a:srgbClr val="002060"/>
                </a:solidFill>
                <a:latin typeface="仿宋" panose="02010609060101010101" charset="-122"/>
                <a:ea typeface="仿宋" panose="02010609060101010101" charset="-122"/>
              </a:rPr>
              <a:t>收获</a:t>
            </a:r>
            <a:r>
              <a:rPr lang="zh-CN" altLang="en-US" sz="2000" b="1">
                <a:solidFill>
                  <a:srgbClr val="C00000"/>
                </a:solidFill>
                <a:latin typeface="仿宋" panose="02010609060101010101" charset="-122"/>
                <a:ea typeface="仿宋" panose="02010609060101010101" charset="-122"/>
              </a:rPr>
              <a:t>；那带着祝福撒种的，也必带着祝福收获。</a:t>
            </a:r>
          </a:p>
        </p:txBody>
      </p:sp>
      <p:sp>
        <p:nvSpPr>
          <p:cNvPr id="5" name="文本框 4"/>
          <p:cNvSpPr txBox="1"/>
          <p:nvPr/>
        </p:nvSpPr>
        <p:spPr>
          <a:xfrm>
            <a:off x="561340" y="1305560"/>
            <a:ext cx="8039735" cy="1630045"/>
          </a:xfrm>
          <a:prstGeom prst="rect">
            <a:avLst/>
          </a:prstGeom>
          <a:noFill/>
        </p:spPr>
        <p:txBody>
          <a:bodyPr wrap="square" rtlCol="0" anchor="t">
            <a:spAutoFit/>
          </a:bodyPr>
          <a:lstStyle/>
          <a:p>
            <a:r>
              <a:rPr lang="zh-CN" altLang="en-US" sz="2000" b="1"/>
              <a:t>这是引自出埃及十六章十八节，关于收取吗哪作每日供应的事。使徒保罗为什么把供给缺乏圣徒物质的东西和收取吗哪的事连在一起？我们若深思这件事，就知道用物质的东西供应缺乏的圣徒，必定是为着他们日常的生活。以色列人收取吗哪，是为着他们日常的供应，而用物质的东西供给缺乏的圣徒，也是为着他们日常的供应。</a:t>
            </a:r>
          </a:p>
        </p:txBody>
      </p:sp>
      <p:sp>
        <p:nvSpPr>
          <p:cNvPr id="6" name="文本框 5"/>
          <p:cNvSpPr txBox="1"/>
          <p:nvPr/>
        </p:nvSpPr>
        <p:spPr>
          <a:xfrm>
            <a:off x="561975" y="3881120"/>
            <a:ext cx="7986395" cy="1014730"/>
          </a:xfrm>
          <a:prstGeom prst="rect">
            <a:avLst/>
          </a:prstGeom>
          <a:noFill/>
        </p:spPr>
        <p:txBody>
          <a:bodyPr wrap="square" rtlCol="0" anchor="t">
            <a:spAutoFit/>
          </a:bodyPr>
          <a:lstStyle/>
          <a:p>
            <a:r>
              <a:rPr lang="zh-CN" altLang="en-US" sz="2000" b="1"/>
              <a:t>在这里，保罗把供应物质的东西给缺乏的圣徒，比作撒种。撒种和收取吗哪一样，都是为着日常的供应。因此，收取和撒种都是为着同一个目的，因为二者都是为着我们的生活。</a:t>
            </a:r>
          </a:p>
        </p:txBody>
      </p:sp>
      <p:sp>
        <p:nvSpPr>
          <p:cNvPr id="7" name="文本框 6"/>
          <p:cNvSpPr txBox="1"/>
          <p:nvPr/>
        </p:nvSpPr>
        <p:spPr>
          <a:xfrm>
            <a:off x="560705" y="5100955"/>
            <a:ext cx="8041640" cy="1014730"/>
          </a:xfrm>
          <a:prstGeom prst="rect">
            <a:avLst/>
          </a:prstGeom>
          <a:noFill/>
        </p:spPr>
        <p:txBody>
          <a:bodyPr wrap="square" rtlCol="0" anchor="t">
            <a:spAutoFit/>
          </a:bodyPr>
          <a:lstStyle/>
          <a:p>
            <a:r>
              <a:rPr lang="zh-CN" altLang="en-US" sz="2000" b="1"/>
              <a:t>带着祝福撒种，就是给与别人。这就是带着祝福向人撒种。当我们给人钱财时，我们是在撒种，而这撒种不是为我们自己，乃是为别人。我们若带着祝福向人撒种时，我们就要从神收取祝福。</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linds(horizont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linds(horizontal)">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blinds(horizontal)">
                                      <p:cBhvr>
                                        <p:cTn id="22" dur="500"/>
                                        <p:tgtEl>
                                          <p:spTgt spid="4"/>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blinds(horizontal)">
                                      <p:cBhvr>
                                        <p:cTn id="27" dur="500"/>
                                        <p:tgtEl>
                                          <p:spTgt spid="6"/>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7"/>
                                        </p:tgtEl>
                                        <p:attrNameLst>
                                          <p:attrName>style.visibility</p:attrName>
                                        </p:attrNameLst>
                                      </p:cBhvr>
                                      <p:to>
                                        <p:strVal val="visible"/>
                                      </p:to>
                                    </p:set>
                                    <p:animEffect transition="in" filter="blinds(horizontal)">
                                      <p:cBhvr>
                                        <p:cTn id="3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535305" y="368935"/>
            <a:ext cx="4472940" cy="521970"/>
          </a:xfrm>
          <a:prstGeom prst="rect">
            <a:avLst/>
          </a:prstGeom>
          <a:noFill/>
        </p:spPr>
        <p:txBody>
          <a:bodyPr wrap="none" rtlCol="0" anchor="t">
            <a:spAutoFit/>
          </a:bodyPr>
          <a:lstStyle/>
          <a:p>
            <a:r>
              <a:rPr lang="zh-CN" altLang="en-US" sz="2800" b="1">
                <a:solidFill>
                  <a:srgbClr val="C00000"/>
                </a:solidFill>
                <a:latin typeface="仿宋" panose="02010609060101010101" charset="-122"/>
                <a:ea typeface="仿宋" panose="02010609060101010101" charset="-122"/>
                <a:sym typeface="+mn-ea"/>
              </a:rPr>
              <a:t>少种的少收，多种的多收。</a:t>
            </a:r>
          </a:p>
        </p:txBody>
      </p:sp>
      <p:sp>
        <p:nvSpPr>
          <p:cNvPr id="3" name="文本框 2"/>
          <p:cNvSpPr txBox="1"/>
          <p:nvPr/>
        </p:nvSpPr>
        <p:spPr>
          <a:xfrm>
            <a:off x="535305" y="1040130"/>
            <a:ext cx="7963535" cy="1198880"/>
          </a:xfrm>
          <a:prstGeom prst="rect">
            <a:avLst/>
          </a:prstGeom>
          <a:noFill/>
        </p:spPr>
        <p:txBody>
          <a:bodyPr wrap="square" rtlCol="0" anchor="t">
            <a:spAutoFit/>
          </a:bodyPr>
          <a:lstStyle/>
          <a:p>
            <a:r>
              <a:rPr lang="zh-CN" altLang="en-US" sz="2400" b="1">
                <a:latin typeface="仿宋" panose="02010609060101010101" charset="-122"/>
                <a:ea typeface="仿宋" panose="02010609060101010101" charset="-122"/>
                <a:cs typeface="仿宋" panose="02010609060101010101" charset="-122"/>
              </a:rPr>
              <a:t>出</a:t>
            </a:r>
            <a:r>
              <a:rPr lang="en-US" altLang="zh-CN" sz="2400" b="1">
                <a:latin typeface="仿宋" panose="02010609060101010101" charset="-122"/>
                <a:ea typeface="仿宋" panose="02010609060101010101" charset="-122"/>
                <a:cs typeface="仿宋" panose="02010609060101010101" charset="-122"/>
              </a:rPr>
              <a:t>16</a:t>
            </a:r>
            <a:r>
              <a:rPr lang="zh-CN" altLang="en-US" sz="2400" b="1">
                <a:latin typeface="仿宋" panose="02010609060101010101" charset="-122"/>
                <a:ea typeface="仿宋" panose="02010609060101010101" charset="-122"/>
                <a:cs typeface="仿宋" panose="02010609060101010101" charset="-122"/>
              </a:rPr>
              <a:t>：</a:t>
            </a:r>
            <a:r>
              <a:rPr lang="en-US" altLang="zh-CN" sz="2400" b="1">
                <a:latin typeface="仿宋" panose="02010609060101010101" charset="-122"/>
                <a:ea typeface="仿宋" panose="02010609060101010101" charset="-122"/>
                <a:cs typeface="仿宋" panose="02010609060101010101" charset="-122"/>
              </a:rPr>
              <a:t>17-18</a:t>
            </a:r>
            <a:r>
              <a:rPr lang="zh-CN" altLang="en-US" sz="2400" b="1">
                <a:latin typeface="仿宋" panose="02010609060101010101" charset="-122"/>
                <a:ea typeface="仿宋" panose="02010609060101010101" charset="-122"/>
                <a:cs typeface="仿宋" panose="02010609060101010101" charset="-122"/>
              </a:rPr>
              <a:t>：以色列人就这样行，有多收的，有少收的。及至用俄梅珥量一量，</a:t>
            </a:r>
            <a:r>
              <a:rPr lang="zh-CN" altLang="en-US" sz="2400" b="1">
                <a:solidFill>
                  <a:srgbClr val="FF0000"/>
                </a:solidFill>
                <a:latin typeface="仿宋" panose="02010609060101010101" charset="-122"/>
                <a:ea typeface="仿宋" panose="02010609060101010101" charset="-122"/>
                <a:cs typeface="仿宋" panose="02010609060101010101" charset="-122"/>
              </a:rPr>
              <a:t>多收的也没有余，少收的也没有缺，</a:t>
            </a:r>
            <a:r>
              <a:rPr lang="zh-CN" altLang="en-US" sz="2400" b="1">
                <a:latin typeface="仿宋" panose="02010609060101010101" charset="-122"/>
                <a:ea typeface="仿宋" panose="02010609060101010101" charset="-122"/>
                <a:cs typeface="仿宋" panose="02010609060101010101" charset="-122"/>
              </a:rPr>
              <a:t>各人按着自己的饭量收取。</a:t>
            </a:r>
          </a:p>
        </p:txBody>
      </p:sp>
      <p:sp>
        <p:nvSpPr>
          <p:cNvPr id="4" name="文本框 3"/>
          <p:cNvSpPr txBox="1"/>
          <p:nvPr/>
        </p:nvSpPr>
        <p:spPr>
          <a:xfrm>
            <a:off x="6717665" y="2312035"/>
            <a:ext cx="1609090" cy="1198880"/>
          </a:xfrm>
          <a:prstGeom prst="rect">
            <a:avLst/>
          </a:prstGeom>
          <a:noFill/>
        </p:spPr>
        <p:txBody>
          <a:bodyPr wrap="square" rtlCol="0" anchor="t">
            <a:spAutoFit/>
          </a:bodyPr>
          <a:lstStyle/>
          <a:p>
            <a:r>
              <a:rPr lang="zh-CN" altLang="en-US" sz="2400">
                <a:solidFill>
                  <a:srgbClr val="C00000"/>
                </a:solidFill>
                <a:latin typeface="黑体" panose="02010609060101010101" charset="-122"/>
                <a:ea typeface="黑体" panose="02010609060101010101" charset="-122"/>
              </a:rPr>
              <a:t>神平衡祂子民中间的供给</a:t>
            </a:r>
          </a:p>
        </p:txBody>
      </p:sp>
      <p:sp>
        <p:nvSpPr>
          <p:cNvPr id="5" name="文本框 4"/>
          <p:cNvSpPr txBox="1"/>
          <p:nvPr/>
        </p:nvSpPr>
        <p:spPr>
          <a:xfrm>
            <a:off x="534670" y="2480310"/>
            <a:ext cx="5467985" cy="460375"/>
          </a:xfrm>
          <a:prstGeom prst="rect">
            <a:avLst/>
          </a:prstGeom>
          <a:noFill/>
        </p:spPr>
        <p:txBody>
          <a:bodyPr wrap="square" rtlCol="0" anchor="t">
            <a:spAutoFit/>
          </a:bodyPr>
          <a:lstStyle/>
          <a:p>
            <a:r>
              <a:rPr lang="zh-CN" altLang="en-US" sz="2400" b="1"/>
              <a:t>根据神命定的自然律，就是撒种和收获</a:t>
            </a:r>
          </a:p>
        </p:txBody>
      </p:sp>
      <p:sp>
        <p:nvSpPr>
          <p:cNvPr id="6" name="文本框 5"/>
          <p:cNvSpPr txBox="1"/>
          <p:nvPr/>
        </p:nvSpPr>
        <p:spPr>
          <a:xfrm>
            <a:off x="534670" y="3024505"/>
            <a:ext cx="4775200" cy="460375"/>
          </a:xfrm>
          <a:prstGeom prst="rect">
            <a:avLst/>
          </a:prstGeom>
          <a:noFill/>
        </p:spPr>
        <p:txBody>
          <a:bodyPr wrap="square" rtlCol="0" anchor="t">
            <a:spAutoFit/>
          </a:bodyPr>
          <a:lstStyle/>
          <a:p>
            <a:r>
              <a:rPr lang="zh-CN" altLang="en-US" sz="2400" b="1"/>
              <a:t>靠着神的手所施行的神迹而生活</a:t>
            </a:r>
          </a:p>
        </p:txBody>
      </p:sp>
      <p:sp>
        <p:nvSpPr>
          <p:cNvPr id="7" name="文本框 6"/>
          <p:cNvSpPr txBox="1"/>
          <p:nvPr/>
        </p:nvSpPr>
        <p:spPr>
          <a:xfrm>
            <a:off x="535305" y="3940175"/>
            <a:ext cx="7963535" cy="829945"/>
          </a:xfrm>
          <a:prstGeom prst="rect">
            <a:avLst/>
          </a:prstGeom>
          <a:noFill/>
        </p:spPr>
        <p:txBody>
          <a:bodyPr wrap="square" rtlCol="0" anchor="t">
            <a:spAutoFit/>
          </a:bodyPr>
          <a:lstStyle/>
          <a:p>
            <a:r>
              <a:rPr lang="zh-CN" altLang="en-US" sz="2400" b="1"/>
              <a:t>我们既是神的儿女，就必须学习给与。给与就是收取。我们能收取多少吗哪，在于我们给与多少。</a:t>
            </a:r>
          </a:p>
        </p:txBody>
      </p:sp>
      <p:sp>
        <p:nvSpPr>
          <p:cNvPr id="8" name="文本框 7"/>
          <p:cNvSpPr txBox="1"/>
          <p:nvPr/>
        </p:nvSpPr>
        <p:spPr>
          <a:xfrm>
            <a:off x="534035" y="4844415"/>
            <a:ext cx="7964805" cy="1198880"/>
          </a:xfrm>
          <a:prstGeom prst="rect">
            <a:avLst/>
          </a:prstGeom>
          <a:noFill/>
        </p:spPr>
        <p:txBody>
          <a:bodyPr wrap="square" rtlCol="0" anchor="t">
            <a:spAutoFit/>
          </a:bodyPr>
          <a:lstStyle/>
          <a:p>
            <a:r>
              <a:rPr lang="zh-CN" altLang="en-US" sz="2400" b="1"/>
              <a:t>我们都必须撒种，都必须给与。我们给的越多，收的也越多。然而，我们这样作时，不应该迷信的去作，目的想要为自己多聚敛一些钱财。</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linds(horizont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linds(horizontal)">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blinds(horizontal)">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4"/>
                                        </p:tgtEl>
                                        <p:attrNameLst>
                                          <p:attrName>style.visibility</p:attrName>
                                        </p:attrNameLst>
                                      </p:cBhvr>
                                      <p:to>
                                        <p:strVal val="visible"/>
                                      </p:to>
                                    </p:set>
                                    <p:animEffect transition="in" filter="blinds(horizontal)">
                                      <p:cBhvr>
                                        <p:cTn id="27" dur="500"/>
                                        <p:tgtEl>
                                          <p:spTgt spid="4"/>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7"/>
                                        </p:tgtEl>
                                        <p:attrNameLst>
                                          <p:attrName>style.visibility</p:attrName>
                                        </p:attrNameLst>
                                      </p:cBhvr>
                                      <p:to>
                                        <p:strVal val="visible"/>
                                      </p:to>
                                    </p:set>
                                    <p:animEffect transition="in" filter="blinds(horizontal)">
                                      <p:cBhvr>
                                        <p:cTn id="32" dur="500"/>
                                        <p:tgtEl>
                                          <p:spTgt spid="7"/>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Effect transition="in" filter="blinds(horizontal)">
                                      <p:cBhvr>
                                        <p:cTn id="3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P spid="7" grpId="0"/>
      <p:bldP spid="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959485" y="2693035"/>
            <a:ext cx="7382510" cy="2749550"/>
          </a:xfrm>
          <a:prstGeom prst="rect">
            <a:avLst/>
          </a:prstGeom>
          <a:noFill/>
        </p:spPr>
        <p:txBody>
          <a:bodyPr wrap="square" rtlCol="0" anchor="t">
            <a:spAutoFit/>
          </a:bodyPr>
          <a:lstStyle/>
          <a:p>
            <a:pPr>
              <a:lnSpc>
                <a:spcPct val="120000"/>
              </a:lnSpc>
              <a:spcBef>
                <a:spcPts val="0"/>
              </a:spcBef>
              <a:spcAft>
                <a:spcPts val="0"/>
              </a:spcAft>
            </a:pPr>
            <a:r>
              <a:rPr lang="zh-CN" altLang="en-US" sz="2400" b="1">
                <a:latin typeface="仿宋" panose="02010609060101010101" charset="-122"/>
                <a:ea typeface="仿宋" panose="02010609060101010101" charset="-122"/>
                <a:cs typeface="仿宋" panose="02010609060101010101" charset="-122"/>
              </a:rPr>
              <a:t>提前</a:t>
            </a:r>
          </a:p>
          <a:p>
            <a:pPr>
              <a:lnSpc>
                <a:spcPct val="120000"/>
              </a:lnSpc>
              <a:spcBef>
                <a:spcPts val="0"/>
              </a:spcBef>
              <a:spcAft>
                <a:spcPts val="0"/>
              </a:spcAft>
            </a:pPr>
            <a:r>
              <a:rPr lang="zh-CN" altLang="en-US" sz="2400" b="1">
                <a:latin typeface="仿宋" panose="02010609060101010101" charset="-122"/>
                <a:ea typeface="仿宋" panose="02010609060101010101" charset="-122"/>
                <a:cs typeface="仿宋" panose="02010609060101010101" charset="-122"/>
              </a:rPr>
              <a:t>6:6 然而敬虔又</a:t>
            </a:r>
            <a:r>
              <a:rPr lang="zh-CN" altLang="en-US" sz="2400" b="1">
                <a:solidFill>
                  <a:srgbClr val="C00000"/>
                </a:solidFill>
                <a:latin typeface="仿宋" panose="02010609060101010101" charset="-122"/>
                <a:ea typeface="仿宋" panose="02010609060101010101" charset="-122"/>
                <a:cs typeface="仿宋" panose="02010609060101010101" charset="-122"/>
              </a:rPr>
              <a:t>知足</a:t>
            </a:r>
            <a:r>
              <a:rPr lang="zh-CN" altLang="en-US" sz="2400" b="1">
                <a:latin typeface="仿宋" panose="02010609060101010101" charset="-122"/>
                <a:ea typeface="仿宋" panose="02010609060101010101" charset="-122"/>
                <a:cs typeface="仿宋" panose="02010609060101010101" charset="-122"/>
              </a:rPr>
              <a:t>，便是大利了； </a:t>
            </a:r>
          </a:p>
          <a:p>
            <a:pPr>
              <a:lnSpc>
                <a:spcPct val="120000"/>
              </a:lnSpc>
              <a:spcBef>
                <a:spcPts val="0"/>
              </a:spcBef>
              <a:spcAft>
                <a:spcPts val="0"/>
              </a:spcAft>
            </a:pPr>
            <a:r>
              <a:rPr lang="zh-CN" altLang="en-US" sz="2400" b="1">
                <a:latin typeface="仿宋" panose="02010609060101010101" charset="-122"/>
                <a:ea typeface="仿宋" panose="02010609060101010101" charset="-122"/>
                <a:cs typeface="仿宋" panose="02010609060101010101" charset="-122"/>
              </a:rPr>
              <a:t>6:7 因为我们没有带什么到世界来，也不能带什么去； </a:t>
            </a:r>
          </a:p>
          <a:p>
            <a:pPr>
              <a:lnSpc>
                <a:spcPct val="120000"/>
              </a:lnSpc>
              <a:spcBef>
                <a:spcPts val="0"/>
              </a:spcBef>
              <a:spcAft>
                <a:spcPts val="0"/>
              </a:spcAft>
            </a:pPr>
            <a:r>
              <a:rPr lang="zh-CN" altLang="en-US" sz="2400" b="1">
                <a:latin typeface="仿宋" panose="02010609060101010101" charset="-122"/>
                <a:ea typeface="仿宋" panose="02010609060101010101" charset="-122"/>
                <a:cs typeface="仿宋" panose="02010609060101010101" charset="-122"/>
              </a:rPr>
              <a:t>6:8 只要有养生与遮身之物，就当以此为足。 </a:t>
            </a:r>
          </a:p>
          <a:p>
            <a:pPr>
              <a:lnSpc>
                <a:spcPct val="120000"/>
              </a:lnSpc>
              <a:spcBef>
                <a:spcPts val="0"/>
              </a:spcBef>
              <a:spcAft>
                <a:spcPts val="0"/>
              </a:spcAft>
            </a:pPr>
            <a:r>
              <a:rPr lang="zh-CN" altLang="en-US" sz="2400" b="1">
                <a:latin typeface="仿宋" panose="02010609060101010101" charset="-122"/>
                <a:ea typeface="仿宋" panose="02010609060101010101" charset="-122"/>
                <a:cs typeface="仿宋" panose="02010609060101010101" charset="-122"/>
              </a:rPr>
              <a:t>6:9 但那些想要发财的人，就陷在试诱、网罗、和许多无知有害的私欲里，叫人沉溺在败坏和灭亡中。 </a:t>
            </a:r>
          </a:p>
        </p:txBody>
      </p:sp>
      <p:sp>
        <p:nvSpPr>
          <p:cNvPr id="3" name="文本框 2"/>
          <p:cNvSpPr txBox="1"/>
          <p:nvPr/>
        </p:nvSpPr>
        <p:spPr>
          <a:xfrm>
            <a:off x="959485" y="607060"/>
            <a:ext cx="7223760" cy="1863725"/>
          </a:xfrm>
          <a:prstGeom prst="rect">
            <a:avLst/>
          </a:prstGeom>
          <a:noFill/>
        </p:spPr>
        <p:txBody>
          <a:bodyPr wrap="square" rtlCol="0" anchor="t">
            <a:spAutoFit/>
          </a:bodyPr>
          <a:lstStyle/>
          <a:p>
            <a:pPr>
              <a:lnSpc>
                <a:spcPct val="120000"/>
              </a:lnSpc>
              <a:spcBef>
                <a:spcPts val="0"/>
              </a:spcBef>
              <a:spcAft>
                <a:spcPts val="0"/>
              </a:spcAft>
            </a:pPr>
            <a:r>
              <a:rPr lang="zh-CN" altLang="en-US" sz="2400" b="1">
                <a:latin typeface="仿宋" panose="02010609060101010101" charset="-122"/>
                <a:ea typeface="仿宋" panose="02010609060101010101" charset="-122"/>
                <a:cs typeface="仿宋" panose="02010609060101010101" charset="-122"/>
              </a:rPr>
              <a:t>路加</a:t>
            </a:r>
          </a:p>
          <a:p>
            <a:pPr>
              <a:lnSpc>
                <a:spcPct val="120000"/>
              </a:lnSpc>
              <a:spcBef>
                <a:spcPts val="0"/>
              </a:spcBef>
              <a:spcAft>
                <a:spcPts val="0"/>
              </a:spcAft>
            </a:pPr>
            <a:r>
              <a:rPr lang="en-US" altLang="zh-CN" sz="2400" b="1">
                <a:latin typeface="仿宋" panose="02010609060101010101" charset="-122"/>
                <a:ea typeface="仿宋" panose="02010609060101010101" charset="-122"/>
                <a:cs typeface="仿宋" panose="02010609060101010101" charset="-122"/>
              </a:rPr>
              <a:t>6</a:t>
            </a:r>
            <a:r>
              <a:rPr lang="zh-CN" altLang="en-US" sz="2400" b="1">
                <a:latin typeface="仿宋" panose="02010609060101010101" charset="-122"/>
                <a:ea typeface="仿宋" panose="02010609060101010101" charset="-122"/>
                <a:cs typeface="仿宋" panose="02010609060101010101" charset="-122"/>
              </a:rPr>
              <a:t>：</a:t>
            </a:r>
            <a:r>
              <a:rPr lang="en-US" altLang="zh-CN" sz="2400" b="1">
                <a:latin typeface="仿宋" panose="02010609060101010101" charset="-122"/>
                <a:ea typeface="仿宋" panose="02010609060101010101" charset="-122"/>
                <a:cs typeface="仿宋" panose="02010609060101010101" charset="-122"/>
              </a:rPr>
              <a:t>38 </a:t>
            </a:r>
            <a:r>
              <a:rPr lang="zh-CN" altLang="en-US" sz="2400" b="1">
                <a:latin typeface="仿宋" panose="02010609060101010101" charset="-122"/>
                <a:ea typeface="仿宋" panose="02010609060101010101" charset="-122"/>
                <a:cs typeface="仿宋" panose="02010609060101010101" charset="-122"/>
              </a:rPr>
              <a:t>你们要</a:t>
            </a:r>
            <a:r>
              <a:rPr lang="zh-CN" altLang="en-US" sz="2400" b="1">
                <a:solidFill>
                  <a:srgbClr val="C00000"/>
                </a:solidFill>
                <a:latin typeface="仿宋" panose="02010609060101010101" charset="-122"/>
                <a:ea typeface="仿宋" panose="02010609060101010101" charset="-122"/>
                <a:cs typeface="仿宋" panose="02010609060101010101" charset="-122"/>
              </a:rPr>
              <a:t>给人</a:t>
            </a:r>
            <a:r>
              <a:rPr lang="zh-CN" altLang="en-US" sz="2400" b="1">
                <a:latin typeface="仿宋" panose="02010609060101010101" charset="-122"/>
                <a:ea typeface="仿宋" panose="02010609060101010101" charset="-122"/>
                <a:cs typeface="仿宋" panose="02010609060101010101" charset="-122"/>
              </a:rPr>
              <a:t>，就必有给你们的，用十足的量器，连摇带按，上尖下流的倒在你们怀里；因为你们用什么量器量给人，也必用什么量器量给你们。</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linds(horizontal)">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92150" y="453390"/>
            <a:ext cx="5452745" cy="521970"/>
          </a:xfrm>
          <a:prstGeom prst="rect">
            <a:avLst/>
          </a:prstGeom>
          <a:noFill/>
        </p:spPr>
        <p:txBody>
          <a:bodyPr wrap="square" rtlCol="0" anchor="t">
            <a:spAutoFit/>
          </a:bodyPr>
          <a:lstStyle/>
          <a:p>
            <a:r>
              <a:rPr lang="zh-CN" altLang="en-US" sz="2800">
                <a:solidFill>
                  <a:srgbClr val="002060"/>
                </a:solidFill>
                <a:latin typeface="微软雅黑" panose="020B0503020204020204" charset="-122"/>
                <a:ea typeface="微软雅黑" panose="020B0503020204020204" charset="-122"/>
              </a:rPr>
              <a:t>和给与有关的一些事</a:t>
            </a:r>
          </a:p>
        </p:txBody>
      </p:sp>
      <p:sp>
        <p:nvSpPr>
          <p:cNvPr id="3" name="文本框 2"/>
          <p:cNvSpPr txBox="1"/>
          <p:nvPr/>
        </p:nvSpPr>
        <p:spPr>
          <a:xfrm>
            <a:off x="692150" y="1139825"/>
            <a:ext cx="7825105" cy="1420495"/>
          </a:xfrm>
          <a:prstGeom prst="rect">
            <a:avLst/>
          </a:prstGeom>
          <a:noFill/>
        </p:spPr>
        <p:txBody>
          <a:bodyPr wrap="square" rtlCol="0" anchor="t">
            <a:spAutoFit/>
          </a:bodyPr>
          <a:lstStyle/>
          <a:p>
            <a:pPr>
              <a:lnSpc>
                <a:spcPct val="120000"/>
              </a:lnSpc>
              <a:spcBef>
                <a:spcPts val="0"/>
              </a:spcBef>
              <a:spcAft>
                <a:spcPts val="0"/>
              </a:spcAft>
            </a:pPr>
            <a:r>
              <a:rPr lang="en-US" altLang="zh-CN" sz="2400" b="1"/>
              <a:t>1.</a:t>
            </a:r>
            <a:r>
              <a:rPr lang="zh-CN" altLang="en-US" sz="2400" b="1"/>
              <a:t>甘心、慷慨的给与，使馈送成为受者的祝福；不甘心、吝惜的给与，受贪婪的心所抑制，使礼物成为施者的贪婪。（</a:t>
            </a:r>
            <a:r>
              <a:rPr lang="en-US" altLang="zh-CN" sz="2400" b="1"/>
              <a:t>5</a:t>
            </a:r>
            <a:r>
              <a:rPr lang="zh-CN" altLang="en-US" sz="2400" b="1"/>
              <a:t>）</a:t>
            </a:r>
          </a:p>
        </p:txBody>
      </p:sp>
      <p:sp>
        <p:nvSpPr>
          <p:cNvPr id="4" name="文本框 3"/>
          <p:cNvSpPr txBox="1"/>
          <p:nvPr/>
        </p:nvSpPr>
        <p:spPr>
          <a:xfrm>
            <a:off x="692150" y="2632075"/>
            <a:ext cx="6977380" cy="460375"/>
          </a:xfrm>
          <a:prstGeom prst="rect">
            <a:avLst/>
          </a:prstGeom>
          <a:noFill/>
        </p:spPr>
        <p:txBody>
          <a:bodyPr wrap="square" rtlCol="0" anchor="t">
            <a:spAutoFit/>
          </a:bodyPr>
          <a:lstStyle/>
          <a:p>
            <a:r>
              <a:rPr lang="en-US" altLang="zh-CN" sz="2400" b="1"/>
              <a:t>2.</a:t>
            </a:r>
            <a:r>
              <a:rPr lang="zh-CN" altLang="en-US" sz="2400" b="1"/>
              <a:t>神喜爱乐意施与的人，使各样的恩典洋溢。（</a:t>
            </a:r>
            <a:r>
              <a:rPr lang="en-US" altLang="zh-CN" sz="2400" b="1"/>
              <a:t>7-8</a:t>
            </a:r>
            <a:r>
              <a:rPr lang="zh-CN" altLang="en-US" sz="2400" b="1"/>
              <a:t>）</a:t>
            </a:r>
          </a:p>
        </p:txBody>
      </p:sp>
      <p:sp>
        <p:nvSpPr>
          <p:cNvPr id="5" name="文本框 4"/>
          <p:cNvSpPr txBox="1"/>
          <p:nvPr/>
        </p:nvSpPr>
        <p:spPr>
          <a:xfrm>
            <a:off x="692150" y="3243580"/>
            <a:ext cx="7334250" cy="460375"/>
          </a:xfrm>
          <a:prstGeom prst="rect">
            <a:avLst/>
          </a:prstGeom>
          <a:noFill/>
        </p:spPr>
        <p:txBody>
          <a:bodyPr wrap="square" rtlCol="0" anchor="t">
            <a:spAutoFit/>
          </a:bodyPr>
          <a:lstStyle/>
          <a:p>
            <a:r>
              <a:rPr lang="en-US" altLang="zh-CN" sz="2400" b="1"/>
              <a:t>3.</a:t>
            </a:r>
            <a:r>
              <a:rPr lang="zh-CN" altLang="en-US" sz="2400" b="1"/>
              <a:t>慷慨的给与，在神和人眼中乃是义。（</a:t>
            </a:r>
            <a:r>
              <a:rPr lang="en-US" altLang="zh-CN" sz="2400" b="1"/>
              <a:t>9</a:t>
            </a:r>
            <a:r>
              <a:rPr lang="zh-CN" altLang="en-US" sz="2400" b="1"/>
              <a:t>）</a:t>
            </a:r>
          </a:p>
        </p:txBody>
      </p:sp>
      <p:sp>
        <p:nvSpPr>
          <p:cNvPr id="6" name="文本框 5"/>
          <p:cNvSpPr txBox="1"/>
          <p:nvPr/>
        </p:nvSpPr>
        <p:spPr>
          <a:xfrm>
            <a:off x="692150" y="3847465"/>
            <a:ext cx="7226935" cy="460375"/>
          </a:xfrm>
          <a:prstGeom prst="rect">
            <a:avLst/>
          </a:prstGeom>
          <a:noFill/>
        </p:spPr>
        <p:txBody>
          <a:bodyPr wrap="square" rtlCol="0" anchor="t">
            <a:spAutoFit/>
          </a:bodyPr>
          <a:lstStyle/>
          <a:p>
            <a:r>
              <a:rPr lang="en-US" altLang="zh-CN" sz="2400" b="1"/>
              <a:t>4.</a:t>
            </a:r>
            <a:r>
              <a:rPr lang="zh-CN" altLang="en-US" sz="2400" b="1"/>
              <a:t>供给缺乏圣徒物质供应的职事，是蒙称许的。（</a:t>
            </a:r>
            <a:r>
              <a:rPr lang="en-US" altLang="zh-CN" sz="2400" b="1"/>
              <a:t>13</a:t>
            </a:r>
            <a:r>
              <a:rPr lang="zh-CN" altLang="en-US" sz="2400" b="1"/>
              <a:t>）</a:t>
            </a:r>
          </a:p>
        </p:txBody>
      </p:sp>
      <p:sp>
        <p:nvSpPr>
          <p:cNvPr id="7" name="文本框 6"/>
          <p:cNvSpPr txBox="1"/>
          <p:nvPr/>
        </p:nvSpPr>
        <p:spPr>
          <a:xfrm>
            <a:off x="692150" y="4460240"/>
            <a:ext cx="7825105" cy="460375"/>
          </a:xfrm>
          <a:prstGeom prst="rect">
            <a:avLst/>
          </a:prstGeom>
          <a:noFill/>
        </p:spPr>
        <p:txBody>
          <a:bodyPr wrap="square" rtlCol="0" anchor="t">
            <a:spAutoFit/>
          </a:bodyPr>
          <a:lstStyle/>
          <a:p>
            <a:r>
              <a:rPr lang="en-US" altLang="zh-CN" sz="2400" b="1"/>
              <a:t>5.</a:t>
            </a:r>
            <a:r>
              <a:rPr lang="zh-CN" altLang="en-US" sz="2400" b="1"/>
              <a:t>供给的事，这是外邦信徒和犹太信徒之间的交通。（</a:t>
            </a:r>
            <a:r>
              <a:rPr lang="en-US" altLang="zh-CN" sz="2400" b="1"/>
              <a:t>13</a:t>
            </a:r>
            <a:r>
              <a:rPr lang="zh-CN" altLang="en-US" sz="2400" b="1"/>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linds(horizont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linds(horizontal)">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blinds(horizontal)">
                                      <p:cBhvr>
                                        <p:cTn id="22" dur="5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blinds(horizontal)">
                                      <p:cBhvr>
                                        <p:cTn id="27" dur="500"/>
                                        <p:tgtEl>
                                          <p:spTgt spid="6"/>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7"/>
                                        </p:tgtEl>
                                        <p:attrNameLst>
                                          <p:attrName>style.visibility</p:attrName>
                                        </p:attrNameLst>
                                      </p:cBhvr>
                                      <p:to>
                                        <p:strVal val="visible"/>
                                      </p:to>
                                    </p:set>
                                    <p:animEffect transition="in" filter="blinds(horizontal)">
                                      <p:cBhvr>
                                        <p:cTn id="3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P spid="7" grpId="0"/>
    </p:bld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923</Words>
  <Application>Microsoft Office PowerPoint</Application>
  <PresentationFormat>全屏显示(4:3)</PresentationFormat>
  <Paragraphs>51</Paragraphs>
  <Slides>8</Slides>
  <Notes>0</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8</vt:i4>
      </vt:variant>
    </vt:vector>
  </HeadingPairs>
  <TitlesOfParts>
    <vt:vector size="19" baseType="lpstr">
      <vt:lpstr>方正姚体</vt:lpstr>
      <vt:lpstr>仿宋</vt:lpstr>
      <vt:lpstr>黑体</vt:lpstr>
      <vt:lpstr>华文隶书</vt:lpstr>
      <vt:lpstr>楷体</vt:lpstr>
      <vt:lpstr>宋体</vt:lpstr>
      <vt:lpstr>微软雅黑</vt:lpstr>
      <vt:lpstr>Arial</vt:lpstr>
      <vt:lpstr>Calibri</vt:lpstr>
      <vt:lpstr>Calibri Light</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wztw</dc:creator>
  <cp:lastModifiedBy>bide</cp:lastModifiedBy>
  <cp:revision>4</cp:revision>
  <dcterms:created xsi:type="dcterms:W3CDTF">2019-02-18T11:34:47Z</dcterms:created>
  <dcterms:modified xsi:type="dcterms:W3CDTF">2020-08-29T07:40:09Z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2052-10.1.0.7698</vt:lpwstr>
  </property>
</Properties>
</file>