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28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>
        <p:guide orient="horz" pos="2154"/>
        <p:guide pos="2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腓立比书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看万事，如粪土，追求至宝主基督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35" y="259715"/>
            <a:ext cx="779145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这不是说，我已经得着了，或已经完全了，我乃是竭力追求，或者可以取得基督耶稣所以取得我的。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弟兄们，我不是以为自己已经取得了，我只有一件事，就是忘记背后，努力面前的，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向着标竿竭力追求，要得神在基督耶稣里，召我向上去得的奖赏。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所以我们凡是长成的人，都要思念这事；你们若思念任何别的事，神也必将这事启示你们。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3:16 然而，我们无论到了什么地步，都当按着那同一规则而行。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2370" y="4324985"/>
            <a:ext cx="3230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忘记背后，努力面前的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50155" y="432498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向着标竿竭力追求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82370" y="492061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思念这事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82370" y="5601970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按着那同一规则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254500" y="5375275"/>
            <a:ext cx="452564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在同一路径中行动，像使徒一样，就是向着标竿追求基督，使我们能最完满的赢得祂，作为神召我们向上去得的奖赏。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8005" y="171450"/>
            <a:ext cx="802195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3:18 因为有许多人，就是那些我屡次告诉你们，现在又流泪告诉你们的，他们的行事为人，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是基督十字架的仇敌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3:19 他们的结局就是灭亡，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他们的神就是自己的肚腹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，他们以自己的羞辱为荣耀，是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思念地上之事的人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5500" y="1921510"/>
            <a:ext cx="2992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是基督十字架的仇敌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532630" y="1921510"/>
            <a:ext cx="28390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思念地上之事的人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8005" y="4316095"/>
            <a:ext cx="80219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本章的劝勉，基本上是因这两班人。在说到热中犹太教者时，是对付魂，特别是对付心思，以造就腓立比人；在暗指以彼古罗派时，是教导信徒对付身体。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对付魂，必须将一切宗教、哲学和文化的事物看作粪土。对付身体，该顾到肉身的需要，但不要沉湎于肉身过度的享受。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8005" y="2629535"/>
            <a:ext cx="802195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002060"/>
                </a:solidFill>
                <a:sym typeface="+mn-ea"/>
              </a:rPr>
              <a:t>也许是指那些实行以彼古罗派哲学的人，他们提倡纵情吃喝，事事享乐，这一切都与基督的十字架相对。在2节，热中犹太教者对腓立比的信徒是一种破坏；在本节，以彼古罗派的人对他们是另一种破坏；前者出于犹太教，后者源于异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8655" y="324485"/>
            <a:ext cx="781875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3:20 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我们的国籍乃是在诸天之上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，我们也热切等待救主，就是主耶稣基督，从那里降临；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3:21 祂要按着祂那甚至能叫万有归服自己的动力，将我们这卑贱的身体改变形状，使之同形于祂荣耀的身体。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8655" y="2117725"/>
            <a:ext cx="79330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与前节“地上”相对。实行以彼古罗派哲学的人思念地上的事，我们的国籍却是在诸天之上。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8655" y="2910840"/>
            <a:ext cx="79330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我们的身体改变形状，是凭主那叫万有归服祂的动力，这是全宇宙中的大能大力。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8655" y="3740150"/>
            <a:ext cx="79330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即我们天然的身体，由没有价值的尘土所造，且为罪恶、软弱、疾病和死亡所侵害。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2940" y="5640070"/>
            <a:ext cx="793178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即基督复活的身体，这身体为神的荣耀所浸透，并且超越朽坏和死亡。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68655" y="4526915"/>
            <a:ext cx="792607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这是神救恩的终极完成。神在祂的救恩里，首先重生我们的灵，现今变化我们的魂，最终要将我们的身体改变形状，使我们全人三部分都与基督相同。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24230" y="1443990"/>
            <a:ext cx="743013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这章里，保罗教导我们如何对付魂，并如何对付身体。要对付魂，我们必须将一切宗教、哲学、和文化的事物看作亏损，使基督能占有我们全人，我们也能赢得祂到极点。要对付身体，我们该顾到肉身的需要，但不要沉湎于肉身过度的享受。我们的目标该是正确的顾到身体，使其健康，作主的彰显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8675" y="629920"/>
            <a:ext cx="7486650" cy="5169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3:7 只是从前我以为对我是赢得的，这些，我因基督都已经看作亏损。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3:8 不但如此，我也将万事看作亏损，因我以认识我主基督耶稣为至宝；我因祂已经亏损万事，看作粪土，为要赢得基督，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3:9 并且给人看出我是在祂里面，不是有自己那本于律法的义，乃是有那借着信基督而有的义，就是那基于信、本于神的义，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3:10 使我认识基督、并祂复活的大能、以及同祂受苦的交通，模成祂的死，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3:11 或者我可以达到那从死人中杰出的复活。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70660" y="844550"/>
            <a:ext cx="5746750" cy="390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追求基督以得着基督　三1～21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 </a:t>
            </a:r>
            <a:r>
              <a:rPr lang="en-US" altLang="zh-CN" sz="2400" b="1"/>
              <a:t>1.</a:t>
            </a:r>
            <a:r>
              <a:rPr lang="zh-CN" altLang="en-US" sz="2400" b="1"/>
              <a:t>凭那灵事奉，不信靠肉体　1～6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 </a:t>
            </a:r>
            <a:r>
              <a:rPr lang="en-US" altLang="zh-CN" sz="2400" b="1"/>
              <a:t>2.</a:t>
            </a:r>
            <a:r>
              <a:rPr lang="zh-CN" altLang="en-US" sz="2400" b="1"/>
              <a:t>因基督看万事为亏损　7～11 </a:t>
            </a:r>
          </a:p>
          <a:p>
            <a:pPr>
              <a:lnSpc>
                <a:spcPct val="200000"/>
              </a:lnSpc>
            </a:pPr>
            <a:r>
              <a:rPr lang="en-US" altLang="zh-CN" sz="2400" b="1"/>
              <a:t>   3.</a:t>
            </a:r>
            <a:r>
              <a:rPr lang="zh-CN" altLang="en-US" sz="2400" b="1"/>
              <a:t>竭力追求以取得基督　12～16 </a:t>
            </a:r>
          </a:p>
          <a:p>
            <a:pPr>
              <a:lnSpc>
                <a:spcPct val="200000"/>
              </a:lnSpc>
            </a:pPr>
            <a:r>
              <a:rPr lang="en-US" altLang="zh-CN" sz="2400" b="1"/>
              <a:t>   4.</a:t>
            </a:r>
            <a:r>
              <a:rPr lang="zh-CN" altLang="en-US" sz="2400" b="1"/>
              <a:t>为着身体改变等待基督　17～21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1535" y="478155"/>
            <a:ext cx="74720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还有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，我的弟兄们，你们要在主里喜乐。把同样的话写给你们，于我并不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为难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，于你们却是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妥当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111375" y="3533140"/>
            <a:ext cx="5142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或，厌倦，乏味，麻烦。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4695" y="34874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【为难】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0565" y="4128135"/>
            <a:ext cx="1301115" cy="4603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【妥当】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11375" y="4128135"/>
            <a:ext cx="5777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在主里喜乐，是一种保护、保障。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4695" y="19723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【还有】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141220" y="1972310"/>
            <a:ext cx="58166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在第二章末了，保罗提到提摩太和以巴弗提之后，负担还没有卸下。他内心深处仍然受热中犹太教者的搅扰。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3750" y="310515"/>
            <a:ext cx="7834167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还有，我的弟兄们，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在主里喜乐。把同样的话写给你们，于我并不为难，于你们却是妥当。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你们要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提防犬类，提防作恶的，提防妄自行割的。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3749" y="2903362"/>
            <a:ext cx="7833487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这三句之间没有连接词，所以必是指同一班人。犬类是不洁净的，作恶的是邪恶的，妄自行割的是当受藐视的人。</a:t>
            </a:r>
          </a:p>
          <a:p>
            <a:r>
              <a:rPr lang="zh-CN" altLang="en-US" sz="2400" b="1" dirty="0"/>
              <a:t>犬类指热中犹太教者。</a:t>
            </a:r>
          </a:p>
          <a:p>
            <a:r>
              <a:rPr lang="zh-CN" altLang="en-US" sz="2400" b="1" dirty="0"/>
              <a:t>在性情上，他们是不洁净的犬类；</a:t>
            </a:r>
          </a:p>
          <a:p>
            <a:r>
              <a:rPr lang="zh-CN" altLang="en-US" sz="2400" b="1" dirty="0"/>
              <a:t>在行为上，他们是作恶的人；</a:t>
            </a:r>
          </a:p>
          <a:p>
            <a:r>
              <a:rPr lang="zh-CN" altLang="en-US" sz="2400" b="1" dirty="0"/>
              <a:t>在宗教上，他们是妄自行割的，是可耻的人。</a:t>
            </a:r>
          </a:p>
          <a:p>
            <a:r>
              <a:rPr lang="zh-CN" altLang="en-US" sz="2400" b="1" dirty="0"/>
              <a:t>在这样一卷关于经历并享受基督的书信里，使徒警告外邦信徒，要提防这样不洁、邪恶、可鄙的人。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8205" y="1642074"/>
            <a:ext cx="1846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【你们要】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2296795" y="1642110"/>
            <a:ext cx="62115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即留意防备。使徒一面劝腓立比人要在主里喜乐，另一面警告他们要留意防备热中犹太教者。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0255" y="856615"/>
            <a:ext cx="7493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真受割礼的，乃是我们这凭神的灵事奉，在基督耶稣里夸口，不信靠肉体的。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9480" y="2344420"/>
            <a:ext cx="4400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三重的对比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66900" y="218186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凭神的灵事奉的信徒</a:t>
            </a:r>
            <a:endParaRPr lang="zh-CN" altLang="en-US" sz="24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1866900" y="302958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在基督耶稣里夸口的信徒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866900" y="408368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不信靠肉体的信徒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86195" y="2070735"/>
            <a:ext cx="8108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犬类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386195" y="3037840"/>
            <a:ext cx="17583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作恶的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386195" y="4083685"/>
            <a:ext cx="19386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妄自行割的</a:t>
            </a:r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4867275" y="2386965"/>
            <a:ext cx="1293495" cy="82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8" idx="3"/>
          </p:cNvCxnSpPr>
          <p:nvPr/>
        </p:nvCxnSpPr>
        <p:spPr>
          <a:xfrm flipV="1">
            <a:off x="4498340" y="4313555"/>
            <a:ext cx="1596390" cy="63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5386705" y="3267710"/>
            <a:ext cx="86423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28980" y="322580"/>
            <a:ext cx="749300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3:4 其实我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也可以信靠肉体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；若别人自以为可以信靠肉体，我更可以：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3:5 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论割礼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，我是第八天受的，我是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出于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以色列族便雅悯支派，是希伯来人所生的希伯来人；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按律法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说，是法利赛人；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按热心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说，是逼迫召会的；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按律法上的义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说，是无可指摘的。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28980" y="2180590"/>
            <a:ext cx="74936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保罗从前在热中犹太教者中间的时候，非常活跃，并且有许多卓越的资历。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8980" y="3098165"/>
            <a:ext cx="749363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列出这一切资历，目的是要让腓立比人看见，他们一点不该信任热中犹太教者。保罗曾经在热中犹太教者中为首，但是在他身上有了彻底的改变；他现在和以前大不相同。这乃是有力的向腓立比信徒指明，不要跟从热中犹太教者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8980" y="4558665"/>
            <a:ext cx="749427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惟有我们蒙神光照的时候，我们才真能说，我们不信靠天然的资格、能力或聪明。那时，我们才能见证说，我们完全信靠主。这样蒙主光照之后，我们就能够经历基督。我盼望我们当中许多人能看见这光，从仅仅客观领会这些经节，转到对基督主观的享受与经历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06755" y="327025"/>
            <a:ext cx="7880350" cy="2399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3:7 只是从前我以为对我是赢得的，这些，我因基督都已经看作亏损。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3:8 不但如此，我也将万事看作亏损，因我以认识我主基督耶稣为至宝；我因祂已经亏损万事，看作粪土，为要赢得基督，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84580" y="37890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（万事）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37615" y="319024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赢得的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51400" y="31991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看作亏损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473450" y="278384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因基督</a:t>
            </a:r>
          </a:p>
        </p:txBody>
      </p:sp>
      <p:cxnSp>
        <p:nvCxnSpPr>
          <p:cNvPr id="7" name="直接箭头连接符 6"/>
          <p:cNvCxnSpPr>
            <a:stCxn id="3" idx="3"/>
          </p:cNvCxnSpPr>
          <p:nvPr/>
        </p:nvCxnSpPr>
        <p:spPr>
          <a:xfrm flipV="1">
            <a:off x="2338705" y="3408045"/>
            <a:ext cx="2512695" cy="127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4020820" y="3244215"/>
            <a:ext cx="6350" cy="8731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314065" y="4117340"/>
            <a:ext cx="142621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妨碍、拦阻他有分于并享受基督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06755" y="4375150"/>
            <a:ext cx="8737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属世、物质的事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760855" y="4398645"/>
            <a:ext cx="11118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宗教、哲学和文化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63690" y="2590165"/>
            <a:ext cx="19780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以认识我主基督耶稣为至宝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663690" y="411734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赢得基督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4355" y="234950"/>
            <a:ext cx="789940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3:9 并且给人看出我是在祂里面，不是有自己那本于律法的义，乃是有那借着信基督而有的义，就是那基于信、本于神的义，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3:10 使我认识基督、并祂复活的大能、以及同祂受苦的交通，模成祂的死，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3:11 或者我可以达到那从死人中杰出的复活。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6590" y="2894965"/>
            <a:ext cx="66103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有借着信基督而有的义（基于信、本于神的义）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6590" y="400177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认识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26615" y="356489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基督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126615" y="400177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祂复活的大能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126615" y="449516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同祂受苦的交通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6590" y="546481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模成祂的死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98265" y="546481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达到那从死人中杰出的复活</a:t>
            </a:r>
          </a:p>
        </p:txBody>
      </p:sp>
      <p:cxnSp>
        <p:nvCxnSpPr>
          <p:cNvPr id="11" name="直接箭头连接符 10"/>
          <p:cNvCxnSpPr>
            <a:stCxn id="9" idx="3"/>
          </p:cNvCxnSpPr>
          <p:nvPr/>
        </p:nvCxnSpPr>
        <p:spPr>
          <a:xfrm flipV="1">
            <a:off x="2369820" y="5680710"/>
            <a:ext cx="1534795" cy="1460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左大括号 11"/>
          <p:cNvSpPr/>
          <p:nvPr/>
        </p:nvSpPr>
        <p:spPr>
          <a:xfrm>
            <a:off x="1727200" y="3809365"/>
            <a:ext cx="285750" cy="91186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1761</Words>
  <Application>Microsoft Office PowerPoint</Application>
  <PresentationFormat>全屏显示(4:3)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8</cp:revision>
  <dcterms:created xsi:type="dcterms:W3CDTF">2019-07-15T23:14:00Z</dcterms:created>
  <dcterms:modified xsi:type="dcterms:W3CDTF">2020-09-18T03:01:05Z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