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歌罗西书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神爱子，先万有，复活首生召会头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7090" y="746125"/>
            <a:ext cx="733425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1:16 因为万有，无论是在诸天之上的、在地上的、能看见的、不能看见的、或是有位的、主治的、执政的、掌权的，都是在祂里面造的；万有都是借着祂并为着祂造的；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1:17 祂在万有之先，万有也在祂里面得以维系；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7090" y="3129280"/>
            <a:ext cx="733425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“在里面、”“借着”并“为着，”都指明创造与基督有主观的关联。受造之物是在祂里面造的，也是借着祂并为着祂造的，同时，万有靠着基督作联系的中心，得以一同存在。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47090" y="588010"/>
            <a:ext cx="6828790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1:19 因为一切的丰满，乐意居住在祂里面。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7090" y="1108075"/>
            <a:ext cx="7524115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“丰满”这辞没有任何形容词，指明这丰满是惟一的；不是指神所是的丰富，乃是指那些丰富的彰显。不论在受造之物中，或在召会里，神丰富之所是的一切彰显，都居住在基督里面。一切受造之物，以及整个召会，都充满了这位作神丰富之彰显的基督。这样的丰满，乐意如此。这是基督所喜悦的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47090" y="2981325"/>
            <a:ext cx="752538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1:20 并且既借着祂在十字架上的血，成就了和平，便借着祂叫万有，无论是在地上的、或是在诸天之上的，都与自己和好了。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7090" y="3853180"/>
            <a:ext cx="752411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19</a:t>
            </a:r>
            <a:r>
              <a:rPr lang="zh-CN" altLang="en-US" sz="2000" b="1"/>
              <a:t>节的丰满，指15节神的像，就是基督这活的人位。这丰满乐意住在神的彰显里，并使万有与神这彰显和好。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7090" y="4688205"/>
            <a:ext cx="752538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不是“万人，”乃是“万有，”因此不仅指人，也指一切受造之物；这一切受造之物原在基督里被造，现今在祂里面得以维系、结合，并且借着祂与神和好。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3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8205" y="854710"/>
            <a:ext cx="743839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1:22 但如今祂在基督肉体的身体里，借着死，叫你们与自己和好了，把你们圣别、没有瑕疵、无可责备的呈献在自己面前；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8840" y="2418715"/>
            <a:ext cx="743775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这里的“祂”与“自己，”都是指19节的丰满。这丰满居住在基督里，这丰满叫我们与祂自己和好，我们也要被呈献给这丰满。这丰满就是在基督里彰显出来的神自己。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21410" y="779145"/>
            <a:ext cx="882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基 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1410" y="146494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是神的像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962910" y="146494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是神丰满的居住所在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21410" y="2129790"/>
            <a:ext cx="32435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一切受造之物的首生者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21410" y="2806065"/>
            <a:ext cx="20193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召会身体的头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372485" y="280606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元始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709160" y="280606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从死人中复活的首生者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21410" y="3498850"/>
            <a:ext cx="630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万有被造的凭借，万有的维系者，万有的归结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21410" y="423799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与万有和平的成就者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21410" y="487235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我们呈献给丰满的凭借和范围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686685" y="779145"/>
            <a:ext cx="5728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居首位并包罗万有者，神的中心与普及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8490" y="312420"/>
            <a:ext cx="7841615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1:24 现在我因着为你们所受的苦难喜乐，并且为基督的身体，就是为召会，在我一面，在我肉身上补满基督患难的缺欠；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1:25 我照神为你们所赐我的管家职分，作了召会的执事，要完成神的话，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1:26 就是历世历代以来所隐藏的奥秘，但如今向祂的圣徒显明了；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1:27 神愿意叫他们知道，这奥秘的荣耀在外邦人中是何等的丰富，就是基督在你们里面成了荣耀的盼望；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1:28 我们宣扬祂，是用全般的智慧警戒各人，教导各人，好将各人在基督里成熟的献上；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1:29 我也为此劳苦，照着祂在我里面大能的运行，竭力奋斗。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8490" y="369887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管家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8490" y="4491355"/>
            <a:ext cx="11036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召会的执事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81505" y="369887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宣扬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81505" y="5241925"/>
            <a:ext cx="17132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劳苦，竭力奋斗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17340" y="5363210"/>
            <a:ext cx="17132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补满基督患难的缺欠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17340" y="369887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完成神的话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17340" y="4381500"/>
            <a:ext cx="18135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显明隐藏的奥秘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178550" y="3698875"/>
            <a:ext cx="23977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基督在你们里面成了荣耀的盼望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178550" y="5211445"/>
            <a:ext cx="23983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将各人在基督里成熟的献上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881505" y="44913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警戒、教导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21410" y="431165"/>
            <a:ext cx="882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基 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1410" y="156654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是神的像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962910" y="156654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是神丰满的居住所在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21410" y="2139950"/>
            <a:ext cx="32435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一切受造之物的首生者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21410" y="2743200"/>
            <a:ext cx="20193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召会身体的头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372485" y="274320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元始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709160" y="274320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从死人中复活的首生者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21410" y="3353435"/>
            <a:ext cx="6304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万有被造的凭借，万有的维系者，万有的归结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085850" y="395541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与万有和平的成就者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023360" y="395541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我们呈献给丰满的凭借和范围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2962910" y="431165"/>
            <a:ext cx="55645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居首位并包罗万有者，神的中心与普及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21410" y="453898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神经纶的奥秘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21410" y="9988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圣徒的业分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121410" y="5121910"/>
            <a:ext cx="69513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sym typeface="+mn-ea"/>
              </a:rPr>
              <a:t>在一切属灵的智慧和悟性上，充分认识神的旨意，行事为人配得过主。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5" grpId="0"/>
      <p:bldP spid="2" grpId="0"/>
      <p:bldP spid="8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4900" y="683260"/>
            <a:ext cx="20916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主 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4900" y="1365885"/>
            <a:ext cx="693420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基督</a:t>
            </a:r>
            <a:r>
              <a:rPr lang="en-US" altLang="zh-CN" sz="2400" b="1">
                <a:sym typeface="+mn-ea"/>
              </a:rPr>
              <a:t>——</a:t>
            </a:r>
            <a:r>
              <a:rPr lang="zh-CN" altLang="en-US" sz="2400" b="1">
                <a:sym typeface="+mn-ea"/>
              </a:rPr>
              <a:t>包罗万有、在万有中居首位、作神的奥秘与化身，作召会的头与成分，作圣徒的业分、生命、成分、盼望，并作一切正面事物的实体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04900" y="3074670"/>
            <a:ext cx="67005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著者：</a:t>
            </a:r>
            <a:r>
              <a:rPr lang="zh-CN" altLang="en-US" sz="2400" b="1"/>
              <a:t> 使徒保罗和提摩太弟兄。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著时：</a:t>
            </a:r>
            <a:r>
              <a:rPr lang="zh-CN" altLang="en-US" sz="2400" b="1"/>
              <a:t> 约在主后六十四年，与腓利门书同时。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著地：</a:t>
            </a:r>
            <a:r>
              <a:rPr lang="zh-CN" altLang="en-US" sz="2400" b="1"/>
              <a:t> 罗马监狱。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受者：</a:t>
            </a:r>
            <a:r>
              <a:rPr lang="zh-CN" altLang="en-US" sz="2400" b="1"/>
              <a:t> 在歌罗西的圣徒。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3905" y="798195"/>
            <a:ext cx="76161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2:8 你们要谨慎，恐怕有人用他的哲学，和虚空的欺骗，照着人的传统，照着世上的蒙学，不照着基督，把你们掳去。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3905" y="1504950"/>
            <a:ext cx="76161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2:16 所以不拘在饮食上、或在节期、月朔、或安息日方面，都不可让人论断你们。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3905" y="2211705"/>
            <a:ext cx="76161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2:18 不可让人凭故意卑微，并敬拜天使，所作反对你们的判断，骗取你们的奖赏。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3905" y="2974340"/>
            <a:ext cx="761619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1.</a:t>
            </a:r>
            <a:r>
              <a:rPr lang="zh-CN" altLang="en-US" sz="2000" b="1"/>
              <a:t>禁欲主义已经渗入在歌罗西的召会。这种禁欲主义是和规条的法规以及犹太教的仪式有关。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63905" y="3773805"/>
            <a:ext cx="761555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2.</a:t>
            </a:r>
            <a:r>
              <a:rPr lang="zh-CN" altLang="en-US" sz="2000" b="1"/>
              <a:t>神秘主义已经侵入在歌罗西的召会。神秘主义是与那由埃及、巴比伦、犹太、和希腊哲学组成的智慧派学说有关，也与敬拜天使有关。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63905" y="4883785"/>
            <a:ext cx="761619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本书的背景乃是在歌罗西的召会生活中，有了文化的搀杂。基督原是召会生活惟一的元素，当时却有文化顶替的搅扰。召会的构成成分该仅仅是基督，但文化中的一些元素竟侵入了召会。因此，本书的中心观念乃是：不可让任何事物顶替基督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3270" y="300355"/>
            <a:ext cx="11156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背  景</a:t>
            </a:r>
            <a:endParaRPr lang="zh-CN" altLang="en-US" sz="2000" b="1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1065" y="920750"/>
            <a:ext cx="73412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加拉太书、以弗所书、腓立比书、歌罗西书合成一组，是圣经的心脏。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1065" y="1654175"/>
            <a:ext cx="6337935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1.</a:t>
            </a:r>
            <a:r>
              <a:rPr lang="zh-CN" altLang="en-US" sz="2000" b="1"/>
              <a:t>加拉太书启示基督与宗教及其律法相对。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1065" y="2178050"/>
            <a:ext cx="7341235" cy="2461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2.</a:t>
            </a:r>
            <a:r>
              <a:rPr lang="zh-CN" altLang="en-US" sz="2000" b="1"/>
              <a:t>歌罗西书揭示基督与人类哲学以及传统和禁欲主义相对。基督是众圣徒的分、那不能看见之神的像、一切受造之物的首生者等等。歌罗西书所启示的基督是奥秘的，又是包罗万有的。这位包罗万有的基督，远超过我们所能领会的。我们需要被祂注入、浸透、充满，直到我们经历基督是我们的一切：我们的饮食、节期、圣日、安息日、月朔并一切。我们不可让任何东西顶替基督，或成了祂的代替品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1065" y="4745990"/>
            <a:ext cx="5557520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3.</a:t>
            </a:r>
            <a:r>
              <a:rPr lang="zh-CN" altLang="en-US" sz="2000" b="1"/>
              <a:t>腓立比书强调经历并活出基督。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01065" y="5264150"/>
            <a:ext cx="73406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4.</a:t>
            </a:r>
            <a:r>
              <a:rPr lang="zh-CN" altLang="en-US" sz="2000" b="1"/>
              <a:t>以弗所书启示召会是基督的身体。我们活基督的结果，乃是使召会得以产生，并且实际的建造起来。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01065" y="344805"/>
            <a:ext cx="1227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地  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1675" y="5988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</a:rPr>
              <a:t>使徒的问安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1675" y="1183005"/>
            <a:ext cx="76073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 凭神旨意，作基督耶稣使徒的保罗，和弟兄提摩太，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1:2 写信给在歌罗西的圣徒，就是在基督里忠信的弟兄：愿恩典与平安，从神我们的父归与你们。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1675" y="4016375"/>
            <a:ext cx="753300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圣徒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即圣者，就是被分别、圣别归神的人。他们住在歌罗西，却是从世界分别出来的。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1675" y="2480310"/>
            <a:ext cx="753300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保罗成为基督的使徒，不是由于人，乃是照着神的经纶，凭着神的旨意。这立场给他权柄，在本书发表包罗万有、延展无限的基督的启示。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17550" y="303530"/>
            <a:ext cx="768223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 我们感谢神，我们主耶稣基督的父，常常为你们祷告，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1:4 因听见你们</a:t>
            </a:r>
            <a:r>
              <a:rPr lang="zh-CN" altLang="en-US" sz="20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对基督耶稣的信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，并</a:t>
            </a:r>
            <a:r>
              <a:rPr lang="zh-CN" altLang="en-US" sz="2000" b="1">
                <a:solidFill>
                  <a:schemeClr val="tx1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对众圣徒的爱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1:5 是因那给你们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存在诸天之上的盼望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，就是你们从前在上所听见的；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1:6 这福音传到你们那里，也传到全世界，一直结果增长，正如在你们中间，自从你们听见，并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在真实中认识神恩典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的日子一样；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7710" y="2566670"/>
            <a:ext cx="135064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存在诸天之上的盼望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7710" y="3935730"/>
            <a:ext cx="13239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福音真理的话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7550" y="5307965"/>
            <a:ext cx="133413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sz="2000" b="1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在真实中认识神恩典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173605" y="3935730"/>
            <a:ext cx="638429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福音的真理是福音的实际，福音的真事实，并不是福音的道理。“话”可视为福音的道理，“真理”却必定是指实际。基督包罗万有的身位和祂多面救赎的工作，就是福音的实际。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173605" y="5307965"/>
            <a:ext cx="638365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真实在这里意即实际。在真实中认识神的恩典，就是在经历上实际认识神的恩典，并不是只在头脑里认识一些虚空的字句或道理。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173605" y="2547620"/>
            <a:ext cx="638429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4、5节的盼望、信和爱，是使徒在林前十三13所强调的三件事。那里着重爱，是因哥林多人的情况；这里着重盼望</a:t>
            </a:r>
            <a:r>
              <a:rPr lang="en-US" altLang="zh-CN" sz="2000" b="1"/>
              <a:t>——</a:t>
            </a:r>
            <a:r>
              <a:rPr lang="zh-CN" altLang="en-US" sz="2000" b="1"/>
              <a:t>严格的说，这盼望就是基督自己</a:t>
            </a:r>
            <a:r>
              <a:rPr lang="en-US" altLang="zh-CN" sz="2000" b="1"/>
              <a:t>——</a:t>
            </a:r>
            <a:r>
              <a:rPr lang="zh-CN" altLang="en-US" sz="2000" b="1"/>
              <a:t>是为着启示基督对我们是一切。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17550" y="1988820"/>
            <a:ext cx="76815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3-8</a:t>
            </a:r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节揭示这卷书信的目的和主题</a:t>
            </a:r>
            <a:r>
              <a:rPr lang="en-US" altLang="zh-CN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——</a:t>
            </a:r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借三个标示。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3420" y="876300"/>
            <a:ext cx="77495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1:9 所以，我们自从听见的日子，也就为你们不住的祷告祈求，愿你们在一切属灵的智慧和悟性上，充分认识神的旨意，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1:10 行事为人配得过主，以致凡事蒙祂喜悦，在一切善工上结果子，借着认识神而长大，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1:11 照祂荣耀的权能，得以在各样的力上加力，使你们凡事欢欢喜喜的忍耐宽容。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3420" y="2935605"/>
            <a:ext cx="77482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1.</a:t>
            </a:r>
            <a:r>
              <a:rPr lang="zh-CN" altLang="en-US" sz="2000" b="1">
                <a:sym typeface="+mn-ea"/>
              </a:rPr>
              <a:t>在一切属灵的智慧和悟性上，充分认识神的旨意。（神永远定旨的意愿，神关于基督之经纶的意愿，并不是指神在小事上的旨意。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3420" y="3914775"/>
            <a:ext cx="77482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2.</a:t>
            </a:r>
            <a:r>
              <a:rPr lang="zh-CN" altLang="en-US" sz="2000" b="1">
                <a:sym typeface="+mn-ea"/>
              </a:rPr>
              <a:t>行事为人配得过主。（行事为人配得过主，乃是充分认识神旨意的结果。我们就是在这种配得过主的行事为人里活基督</a:t>
            </a:r>
            <a:r>
              <a:rPr lang="zh-CN" altLang="en-US" sz="2000" b="1"/>
              <a:t>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7090" y="4890770"/>
            <a:ext cx="28517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（</a:t>
            </a:r>
            <a:r>
              <a:rPr lang="en-US" altLang="zh-CN" sz="2000" b="1">
                <a:sym typeface="+mn-ea"/>
              </a:rPr>
              <a:t>1</a:t>
            </a:r>
            <a:r>
              <a:rPr lang="zh-CN" altLang="en-US" sz="2000" b="1">
                <a:sym typeface="+mn-ea"/>
              </a:rPr>
              <a:t>）凡事蒙祂喜悦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30750" y="4890770"/>
            <a:ext cx="37915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（</a:t>
            </a:r>
            <a:r>
              <a:rPr lang="en-US" altLang="zh-CN" sz="2000" b="1">
                <a:sym typeface="+mn-ea"/>
              </a:rPr>
              <a:t>2</a:t>
            </a:r>
            <a:r>
              <a:rPr lang="zh-CN" altLang="en-US" sz="2000" b="1">
                <a:sym typeface="+mn-ea"/>
              </a:rPr>
              <a:t>）在一切善工上结果子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47090" y="5506720"/>
            <a:ext cx="30949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（</a:t>
            </a:r>
            <a:r>
              <a:rPr lang="en-US" altLang="zh-CN" sz="2000" b="1">
                <a:sym typeface="+mn-ea"/>
              </a:rPr>
              <a:t>3</a:t>
            </a:r>
            <a:r>
              <a:rPr lang="zh-CN" altLang="en-US" sz="2000" b="1">
                <a:sym typeface="+mn-ea"/>
              </a:rPr>
              <a:t>）借着认识神而长大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730750" y="5506720"/>
            <a:ext cx="34785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（</a:t>
            </a:r>
            <a:r>
              <a:rPr lang="en-US" altLang="zh-CN" sz="2000" b="1">
                <a:sym typeface="+mn-ea"/>
              </a:rPr>
              <a:t>4</a:t>
            </a:r>
            <a:r>
              <a:rPr lang="zh-CN" altLang="en-US" sz="2000" b="1">
                <a:sym typeface="+mn-ea"/>
              </a:rPr>
              <a:t>）在各样的力上加力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93420" y="304800"/>
            <a:ext cx="38271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使徒的祷告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4400" y="1228090"/>
            <a:ext cx="727837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1:12 感谢父，叫你们够资格在光中同得所分给众圣徒的分； </a:t>
            </a:r>
          </a:p>
          <a:p>
            <a:pPr lvl="0" algn="l"/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1:13 祂拯救了我们脱离黑暗的权势，把我们迁入祂爱子的国里； </a:t>
            </a:r>
          </a:p>
          <a:p>
            <a:pPr lvl="0" algn="l"/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1:14 我们在爱子里得蒙救赎，就是罪得赦免。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8535" y="2917190"/>
            <a:ext cx="740473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父神用子神的救赎，借灵神的圣别，使我们够资格同得包罗万有的基督，就是经过过程之三一神的化身，作众圣徒的分。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4400" y="2456815"/>
            <a:ext cx="57067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够资格在光中同得所分给众圣徒的分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4400" y="4428490"/>
            <a:ext cx="74695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拯救我们脱离黑暗的权势，把我们迁入祂爱子的国里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14400" y="5158105"/>
            <a:ext cx="53784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在爱子里得蒙救赎，就是罪得赦免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78535" y="480695"/>
            <a:ext cx="37211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使徒的感谢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46455" y="681990"/>
            <a:ext cx="70592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1:15 爱子是那不能看见之神的像，是一切受造之物的首生者。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5820" y="1984375"/>
            <a:ext cx="739838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神是不能看见的，但祂的爱子，神荣耀的光辉，神本质的印像，乃是祂的像，彰显祂的所是。这里的像，不是指物质的形状，乃是指神的所是在祂一切属性和美德上的彰显。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6455" y="3275330"/>
            <a:ext cx="73977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基督是神，祂是创造者；然而，基督是人，有分于受造的血肉之体，所以祂是受造之物的一部分。一切受造之物的首生者，是指基督在一切受造之物中居首位。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5820" y="1080770"/>
            <a:ext cx="73983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1:18 祂也是召会身体的头；祂是元始，是从死人中复活的首生者，使祂可以在万有中居首位；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46455" y="4576445"/>
            <a:ext cx="739838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15～17节揭示，基督在创造中是首生者，在一切受造之物中居首位。18节显示，基督在复活里是首生者，是身体的头，在召会，神的新造里居首位。</a:t>
            </a:r>
            <a:r>
              <a:rPr lang="zh-CN" altLang="en-US" sz="2000" b="1">
                <a:sym typeface="+mn-ea"/>
              </a:rPr>
              <a:t>因此从</a:t>
            </a:r>
            <a:r>
              <a:rPr lang="en-US" altLang="zh-CN" sz="2000" b="1">
                <a:sym typeface="+mn-ea"/>
              </a:rPr>
              <a:t>15</a:t>
            </a:r>
            <a:r>
              <a:rPr lang="zh-CN" altLang="en-US" sz="2000" b="1">
                <a:sym typeface="+mn-ea"/>
              </a:rPr>
              <a:t>节到18节，使徒着重基督在万有中的首位。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2458</Words>
  <Application>Microsoft Office PowerPoint</Application>
  <PresentationFormat>全屏显示(4:3)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2020-02-24T07:40:00Z</dcterms:created>
  <dcterms:modified xsi:type="dcterms:W3CDTF">2020-09-18T03:07:42Z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