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7" r:id="rId1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79">
          <p15:clr>
            <a:srgbClr val="A4A3A4"/>
          </p15:clr>
        </p15:guide>
        <p15:guide id="2" pos="291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1280" y="40"/>
      </p:cViewPr>
      <p:guideLst>
        <p:guide orient="horz" pos="2179"/>
        <p:guide pos="291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11236-2E5B-4F30-AE13-CAE1B5CD0866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F3B56-F220-4A51-A9E9-D96A92E5F8B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11236-2E5B-4F30-AE13-CAE1B5CD0866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F3B56-F220-4A51-A9E9-D96A92E5F8B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11236-2E5B-4F30-AE13-CAE1B5CD0866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F3B56-F220-4A51-A9E9-D96A92E5F8B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11236-2E5B-4F30-AE13-CAE1B5CD0866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F3B56-F220-4A51-A9E9-D96A92E5F8B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11236-2E5B-4F30-AE13-CAE1B5CD0866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F3B56-F220-4A51-A9E9-D96A92E5F8B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11236-2E5B-4F30-AE13-CAE1B5CD0866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F3B56-F220-4A51-A9E9-D96A92E5F8B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11236-2E5B-4F30-AE13-CAE1B5CD0866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F3B56-F220-4A51-A9E9-D96A92E5F8B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11236-2E5B-4F30-AE13-CAE1B5CD0866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F3B56-F220-4A51-A9E9-D96A92E5F8B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11236-2E5B-4F30-AE13-CAE1B5CD0866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F3B56-F220-4A51-A9E9-D96A92E5F8B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11236-2E5B-4F30-AE13-CAE1B5CD0866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F3B56-F220-4A51-A9E9-D96A92E5F8B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11236-2E5B-4F30-AE13-CAE1B5CD0866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F3B56-F220-4A51-A9E9-D96A92E5F8B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29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B11236-2E5B-4F30-AE13-CAE1B5CD0866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1F3B56-F220-4A51-A9E9-D96A92E5F8B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2725048" y="1820799"/>
            <a:ext cx="36471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5400" b="1" dirty="0">
                <a:latin typeface="微软雅黑" panose="020B0503020204020204" charset="-122"/>
                <a:ea typeface="微软雅黑" panose="020B0503020204020204" charset="-122"/>
              </a:rPr>
              <a:t>提摩</a:t>
            </a:r>
            <a:r>
              <a:rPr lang="zh-CN" altLang="en-US" sz="5400" b="1" dirty="0" smtClean="0">
                <a:latin typeface="微软雅黑" panose="020B0503020204020204" charset="-122"/>
                <a:ea typeface="微软雅黑" panose="020B0503020204020204" charset="-122"/>
              </a:rPr>
              <a:t>太前书</a:t>
            </a:r>
            <a:endParaRPr lang="zh-CN" altLang="en-US" sz="5400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955548" y="4572000"/>
            <a:ext cx="71336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b="1" dirty="0">
                <a:latin typeface="方正姚体" panose="02010601030101010101" pitchFamily="2" charset="-122"/>
                <a:ea typeface="方正姚体" panose="02010601030101010101" pitchFamily="2" charset="-122"/>
              </a:rPr>
              <a:t>亵渎神，逼迫人，罪魁竟然蒙主恩</a:t>
            </a:r>
            <a:endParaRPr lang="zh-CN" altLang="en-US" sz="3600" b="1" dirty="0">
              <a:latin typeface="方正姚体" panose="02010601030101010101" pitchFamily="2" charset="-122"/>
              <a:ea typeface="方正姚体" panose="0201060103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593592" y="3328416"/>
            <a:ext cx="1673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第 </a:t>
            </a:r>
            <a:r>
              <a:rPr lang="en-US" altLang="zh-CN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1 </a:t>
            </a:r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章</a:t>
            </a:r>
            <a:endParaRPr lang="zh-CN" altLang="en-US" sz="3200" b="1" dirty="0"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1628800"/>
            <a:ext cx="1107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 smtClean="0"/>
              <a:t>凭预言</a:t>
            </a:r>
            <a:endParaRPr lang="zh-CN" altLang="en-US" sz="2400" b="1" dirty="0"/>
          </a:p>
        </p:txBody>
      </p:sp>
      <p:cxnSp>
        <p:nvCxnSpPr>
          <p:cNvPr id="4" name="直接箭头连接符 3"/>
          <p:cNvCxnSpPr/>
          <p:nvPr/>
        </p:nvCxnSpPr>
        <p:spPr>
          <a:xfrm>
            <a:off x="1691680" y="1844824"/>
            <a:ext cx="1152128" cy="0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3347864" y="1628800"/>
            <a:ext cx="17235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 smtClean="0"/>
              <a:t>打美好的仗</a:t>
            </a:r>
            <a:endParaRPr lang="zh-CN" altLang="en-US" sz="2400" b="1" dirty="0"/>
          </a:p>
        </p:txBody>
      </p:sp>
      <p:sp>
        <p:nvSpPr>
          <p:cNvPr id="6" name="矩形 5"/>
          <p:cNvSpPr/>
          <p:nvPr/>
        </p:nvSpPr>
        <p:spPr>
          <a:xfrm>
            <a:off x="5364088" y="980728"/>
            <a:ext cx="3456384" cy="2308324"/>
          </a:xfrm>
          <a:prstGeom prst="rect">
            <a:avLst/>
          </a:prstGeom>
          <a:ln>
            <a:solidFill>
              <a:schemeClr val="tx1"/>
            </a:solidFill>
            <a:prstDash val="sysDash"/>
          </a:ln>
        </p:spPr>
        <p:txBody>
          <a:bodyPr wrap="square">
            <a:spAutoFit/>
          </a:bodyPr>
          <a:lstStyle/>
          <a:p>
            <a:r>
              <a:rPr lang="zh-CN" altLang="en-US" sz="2400" b="1" dirty="0" smtClean="0">
                <a:latin typeface="仿宋" panose="02010609060101010101" pitchFamily="49" charset="-122"/>
                <a:ea typeface="仿宋" panose="02010609060101010101" pitchFamily="49" charset="-122"/>
              </a:rPr>
              <a:t>打那美好的仗就是与异议者不同的教训打仗，并照着使徒关乎恩典和永远生命之福音的职事，完成神的经纶，叫可称颂的神得着荣耀。</a:t>
            </a:r>
            <a:endParaRPr lang="zh-CN" altLang="en-US" sz="2400" b="1" dirty="0">
              <a:latin typeface="仿宋" panose="02010609060101010101" pitchFamily="49" charset="-122"/>
              <a:ea typeface="仿宋" panose="02010609060101010101" pitchFamily="49" charset="-12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419872" y="3606115"/>
            <a:ext cx="1800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/>
              <a:t>持守信心和无亏的良心</a:t>
            </a:r>
            <a:endParaRPr lang="zh-CN" altLang="en-US" sz="2400" b="1" dirty="0"/>
          </a:p>
        </p:txBody>
      </p:sp>
      <p:sp>
        <p:nvSpPr>
          <p:cNvPr id="8" name="左大括号 7"/>
          <p:cNvSpPr/>
          <p:nvPr/>
        </p:nvSpPr>
        <p:spPr>
          <a:xfrm>
            <a:off x="3059832" y="1988840"/>
            <a:ext cx="216024" cy="2016224"/>
          </a:xfrm>
          <a:prstGeom prst="leftBrac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 animBg="1"/>
      <p:bldP spid="7" grpId="0"/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73760" y="1593850"/>
            <a:ext cx="7592060" cy="396938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b="1" dirty="0"/>
              <a:t>1.</a:t>
            </a:r>
            <a:r>
              <a:rPr lang="zh-CN" altLang="en-US" sz="2400" b="1" dirty="0"/>
              <a:t>终止不同教训</a:t>
            </a:r>
            <a:r>
              <a:rPr lang="zh-CN" altLang="en-US" sz="2400" b="1"/>
              <a:t>的</a:t>
            </a:r>
            <a:r>
              <a:rPr lang="zh-CN" altLang="en-US" sz="2400" b="1" smtClean="0"/>
              <a:t>打岔（</a:t>
            </a:r>
            <a:r>
              <a:rPr lang="zh-CN" altLang="en-US" sz="2400" b="1"/>
              <a:t>一</a:t>
            </a:r>
            <a:r>
              <a:rPr lang="zh-CN" altLang="en-US" sz="2400" b="1" smtClean="0"/>
              <a:t>3～11）</a:t>
            </a:r>
            <a:endParaRPr lang="zh-CN" altLang="en-US" sz="2400" b="1" dirty="0"/>
          </a:p>
          <a:p>
            <a:pPr>
              <a:lnSpc>
                <a:spcPct val="150000"/>
              </a:lnSpc>
            </a:pPr>
            <a:r>
              <a:rPr lang="en-US" altLang="zh-CN" sz="2400" b="1" dirty="0"/>
              <a:t>2.</a:t>
            </a:r>
            <a:r>
              <a:rPr lang="zh-CN" altLang="en-US" sz="2400" b="1" dirty="0"/>
              <a:t>强调神的经纶，使其成为基督徒生活的中心线和</a:t>
            </a:r>
            <a:r>
              <a:rPr lang="zh-CN" altLang="en-US" sz="2400" b="1" dirty="0" smtClean="0"/>
              <a:t>目标 </a:t>
            </a:r>
            <a:endParaRPr lang="zh-CN" altLang="en-US" sz="2400" b="1" dirty="0"/>
          </a:p>
          <a:p>
            <a:pPr>
              <a:lnSpc>
                <a:spcPct val="150000"/>
              </a:lnSpc>
            </a:pPr>
            <a:r>
              <a:rPr lang="zh-CN" altLang="en-US" sz="2400" b="1" dirty="0"/>
              <a:t>  （一</a:t>
            </a:r>
            <a:r>
              <a:rPr lang="zh-CN" altLang="en-US" sz="2400" b="1" dirty="0" smtClean="0"/>
              <a:t>4～6）</a:t>
            </a:r>
            <a:endParaRPr lang="zh-CN" altLang="en-US" sz="2400" b="1" dirty="0"/>
          </a:p>
          <a:p>
            <a:pPr>
              <a:lnSpc>
                <a:spcPct val="150000"/>
              </a:lnSpc>
            </a:pPr>
            <a:r>
              <a:rPr lang="en-US" altLang="zh-CN" sz="2400" b="1" dirty="0"/>
              <a:t>3.</a:t>
            </a:r>
            <a:r>
              <a:rPr lang="zh-CN" altLang="en-US" sz="2400" b="1" dirty="0"/>
              <a:t>传扬基督，拯救</a:t>
            </a:r>
            <a:r>
              <a:rPr lang="zh-CN" altLang="en-US" sz="2400" b="1" dirty="0" smtClean="0"/>
              <a:t>罪人（</a:t>
            </a:r>
            <a:r>
              <a:rPr lang="zh-CN" altLang="en-US" sz="2400" b="1" dirty="0"/>
              <a:t>一</a:t>
            </a:r>
            <a:r>
              <a:rPr lang="zh-CN" altLang="en-US" sz="2400" b="1" dirty="0" smtClean="0"/>
              <a:t>12～17）</a:t>
            </a:r>
            <a:endParaRPr lang="zh-CN" altLang="en-US" sz="2400" b="1" dirty="0"/>
          </a:p>
          <a:p>
            <a:pPr>
              <a:lnSpc>
                <a:spcPct val="150000"/>
              </a:lnSpc>
            </a:pPr>
            <a:r>
              <a:rPr lang="en-US" altLang="zh-CN" sz="2400" b="1" dirty="0"/>
              <a:t>4.</a:t>
            </a:r>
            <a:r>
              <a:rPr lang="zh-CN" altLang="en-US" sz="2400" b="1" dirty="0"/>
              <a:t>持守信心和无亏的良心，为神新约的经纶打那美好的</a:t>
            </a:r>
          </a:p>
          <a:p>
            <a:pPr>
              <a:lnSpc>
                <a:spcPct val="150000"/>
              </a:lnSpc>
            </a:pPr>
            <a:r>
              <a:rPr lang="zh-CN" altLang="en-US" sz="2400" b="1" dirty="0"/>
              <a:t>   </a:t>
            </a:r>
            <a:r>
              <a:rPr lang="zh-CN" altLang="en-US" sz="2400" b="1" dirty="0" smtClean="0"/>
              <a:t>仗（</a:t>
            </a:r>
            <a:r>
              <a:rPr lang="zh-CN" altLang="en-US" sz="2400" b="1" dirty="0"/>
              <a:t>一</a:t>
            </a:r>
            <a:r>
              <a:rPr lang="zh-CN" altLang="en-US" sz="2400" b="1" dirty="0" smtClean="0"/>
              <a:t>18～19</a:t>
            </a:r>
            <a:r>
              <a:rPr lang="zh-CN" altLang="en-US" sz="2400" b="1" dirty="0" smtClean="0"/>
              <a:t>）</a:t>
            </a:r>
            <a:endParaRPr lang="zh-CN" altLang="en-US" sz="2400" b="1" dirty="0"/>
          </a:p>
          <a:p>
            <a:pPr>
              <a:lnSpc>
                <a:spcPct val="150000"/>
              </a:lnSpc>
            </a:pPr>
            <a:r>
              <a:rPr lang="en-US" altLang="zh-CN" sz="2400" b="1" dirty="0"/>
              <a:t>5.</a:t>
            </a:r>
            <a:r>
              <a:rPr lang="zh-CN" altLang="en-US" sz="2400" b="1" dirty="0"/>
              <a:t>对付异端教师和抵挡使徒的</a:t>
            </a:r>
            <a:r>
              <a:rPr lang="zh-CN" altLang="en-US" sz="2400" b="1" dirty="0" smtClean="0"/>
              <a:t>人（</a:t>
            </a:r>
            <a:r>
              <a:rPr lang="zh-CN" altLang="en-US" sz="2400" b="1" dirty="0"/>
              <a:t>一</a:t>
            </a:r>
            <a:r>
              <a:rPr lang="zh-CN" altLang="en-US" sz="2400" b="1" dirty="0" smtClean="0"/>
              <a:t>20</a:t>
            </a:r>
            <a:r>
              <a:rPr lang="zh-CN" altLang="en-US" sz="2400" b="1" dirty="0" smtClean="0"/>
              <a:t>）</a:t>
            </a:r>
            <a:endParaRPr lang="zh-CN" altLang="en-US" sz="2400" b="1" dirty="0"/>
          </a:p>
        </p:txBody>
      </p:sp>
      <p:sp>
        <p:nvSpPr>
          <p:cNvPr id="3" name="文本框 2"/>
          <p:cNvSpPr txBox="1"/>
          <p:nvPr/>
        </p:nvSpPr>
        <p:spPr>
          <a:xfrm>
            <a:off x="873760" y="920750"/>
            <a:ext cx="5669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本章给我们正当地方召会实行上的指导：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331640" y="620688"/>
            <a:ext cx="3281680" cy="52197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dirty="0" smtClean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主题</a:t>
            </a:r>
            <a:r>
              <a:rPr lang="zh-CN" altLang="en-US" sz="2800" b="1" dirty="0" smtClean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：</a:t>
            </a:r>
            <a:r>
              <a:rPr lang="zh-CN" altLang="en-US" sz="2400" b="1" dirty="0" smtClean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神对召会的经纶</a:t>
            </a:r>
            <a:endParaRPr lang="zh-CN" altLang="en-US" sz="2400" b="1" dirty="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331640" y="1412776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dirty="0" smtClean="0"/>
              <a:t>著者</a:t>
            </a:r>
            <a:endParaRPr lang="zh-CN" altLang="en-US" sz="2400" b="1" dirty="0"/>
          </a:p>
        </p:txBody>
      </p:sp>
      <p:sp>
        <p:nvSpPr>
          <p:cNvPr id="6" name="矩形 5"/>
          <p:cNvSpPr/>
          <p:nvPr/>
        </p:nvSpPr>
        <p:spPr>
          <a:xfrm>
            <a:off x="2293392" y="1412776"/>
            <a:ext cx="14157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dirty="0" smtClean="0"/>
              <a:t>使徒保罗</a:t>
            </a:r>
            <a:endParaRPr lang="zh-CN" altLang="en-US" sz="2400" b="1" dirty="0"/>
          </a:p>
        </p:txBody>
      </p:sp>
      <p:sp>
        <p:nvSpPr>
          <p:cNvPr id="7" name="矩形 6"/>
          <p:cNvSpPr/>
          <p:nvPr/>
        </p:nvSpPr>
        <p:spPr>
          <a:xfrm>
            <a:off x="1323509" y="2103239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dirty="0" smtClean="0"/>
              <a:t>著时</a:t>
            </a:r>
            <a:endParaRPr lang="zh-CN" altLang="en-US" sz="2400" b="1" dirty="0"/>
          </a:p>
        </p:txBody>
      </p:sp>
      <p:sp>
        <p:nvSpPr>
          <p:cNvPr id="8" name="矩形 7"/>
          <p:cNvSpPr/>
          <p:nvPr/>
        </p:nvSpPr>
        <p:spPr>
          <a:xfrm>
            <a:off x="2341270" y="2103393"/>
            <a:ext cx="525658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b="1" dirty="0" smtClean="0"/>
              <a:t>约在主后六十五年，保罗第一次被囚罗马获释之后。</a:t>
            </a:r>
            <a:endParaRPr lang="zh-CN" altLang="en-US" sz="2400" b="1" dirty="0"/>
          </a:p>
        </p:txBody>
      </p:sp>
      <p:sp>
        <p:nvSpPr>
          <p:cNvPr id="9" name="矩形 8"/>
          <p:cNvSpPr/>
          <p:nvPr/>
        </p:nvSpPr>
        <p:spPr>
          <a:xfrm>
            <a:off x="1331640" y="3140968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dirty="0" smtClean="0"/>
              <a:t>著地</a:t>
            </a:r>
            <a:endParaRPr lang="zh-CN" altLang="en-US" sz="2400" b="1" dirty="0"/>
          </a:p>
        </p:txBody>
      </p:sp>
      <p:sp>
        <p:nvSpPr>
          <p:cNvPr id="10" name="矩形 9"/>
          <p:cNvSpPr/>
          <p:nvPr/>
        </p:nvSpPr>
        <p:spPr>
          <a:xfrm>
            <a:off x="2341270" y="3140968"/>
            <a:ext cx="264687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dirty="0" smtClean="0"/>
              <a:t>很可能在马其顿。</a:t>
            </a:r>
            <a:endParaRPr lang="zh-CN" altLang="en-US" sz="2400" b="1" dirty="0"/>
          </a:p>
        </p:txBody>
      </p:sp>
      <p:sp>
        <p:nvSpPr>
          <p:cNvPr id="11" name="矩形 10"/>
          <p:cNvSpPr/>
          <p:nvPr/>
        </p:nvSpPr>
        <p:spPr>
          <a:xfrm>
            <a:off x="1403648" y="4005064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dirty="0" smtClean="0"/>
              <a:t>受者</a:t>
            </a:r>
            <a:endParaRPr lang="zh-CN" altLang="en-US" sz="2400" b="1" dirty="0"/>
          </a:p>
        </p:txBody>
      </p:sp>
      <p:sp>
        <p:nvSpPr>
          <p:cNvPr id="12" name="矩形 11"/>
          <p:cNvSpPr/>
          <p:nvPr/>
        </p:nvSpPr>
        <p:spPr>
          <a:xfrm>
            <a:off x="2341270" y="4005064"/>
            <a:ext cx="11079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dirty="0" smtClean="0"/>
              <a:t>提摩太</a:t>
            </a:r>
            <a:endParaRPr lang="zh-CN" altLang="en-US" sz="2400" b="1" dirty="0"/>
          </a:p>
        </p:txBody>
      </p:sp>
      <p:sp>
        <p:nvSpPr>
          <p:cNvPr id="13" name="矩形 12"/>
          <p:cNvSpPr/>
          <p:nvPr/>
        </p:nvSpPr>
        <p:spPr>
          <a:xfrm>
            <a:off x="3709422" y="4005064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zh-CN" altLang="en-US" sz="2400" b="1" dirty="0" smtClean="0"/>
              <a:t>原文由“尊敬”和“神”所组成，因此意尊敬神。</a:t>
            </a:r>
            <a:endParaRPr lang="zh-CN" alt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612319" y="4155656"/>
            <a:ext cx="7848872" cy="18651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2400" b="1" dirty="0" smtClean="0"/>
              <a:t>提前是向我们揭示神对召会的经纶，提后是给我们对抗召会败落的预防剂，提多是要维持召会的秩序。这些乃是一个目的的三方面，这目的就是保守召会作三一神正确的彰显，正如在神圣启示的终极部分里，金灯台所表征的。</a:t>
            </a:r>
            <a:endParaRPr lang="zh-CN" altLang="en-US" sz="2400" b="1" dirty="0"/>
          </a:p>
        </p:txBody>
      </p:sp>
      <p:sp>
        <p:nvSpPr>
          <p:cNvPr id="5" name="矩形 4"/>
          <p:cNvSpPr/>
          <p:nvPr/>
        </p:nvSpPr>
        <p:spPr>
          <a:xfrm>
            <a:off x="612319" y="404158"/>
            <a:ext cx="7848872" cy="36379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2400" b="1" dirty="0" smtClean="0"/>
              <a:t>保罗的书信完成了关乎神永远定旨和经纶的神圣启示。他的职事完成了关乎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包罗万有的基督，和祂宇宙的身体</a:t>
            </a:r>
            <a:r>
              <a:rPr lang="zh-CN" altLang="en-US" sz="2400" b="1" dirty="0" smtClean="0"/>
              <a:t>，就是召会，作祂的丰满以彰显祂的启示。</a:t>
            </a:r>
            <a:endParaRPr lang="en-US" altLang="zh-CN" sz="2400" b="1" dirty="0" smtClean="0"/>
          </a:p>
          <a:p>
            <a:pPr>
              <a:lnSpc>
                <a:spcPct val="120000"/>
              </a:lnSpc>
            </a:pPr>
            <a:r>
              <a:rPr lang="zh-CN" altLang="en-US" sz="2400" b="1" dirty="0" smtClean="0"/>
              <a:t>说到召会是基督的身体，有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生命和实行</a:t>
            </a:r>
            <a:r>
              <a:rPr lang="zh-CN" altLang="en-US" sz="2400" b="1" dirty="0" smtClean="0"/>
              <a:t>两面。</a:t>
            </a:r>
            <a:endParaRPr lang="en-US" altLang="zh-CN" sz="2400" b="1" dirty="0" smtClean="0"/>
          </a:p>
          <a:p>
            <a:pPr>
              <a:lnSpc>
                <a:spcPct val="120000"/>
              </a:lnSpc>
            </a:pPr>
            <a:r>
              <a:rPr lang="zh-CN" altLang="en-US" sz="2400" b="1" dirty="0" smtClean="0"/>
              <a:t>从罗马到帖后，对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召会生命</a:t>
            </a:r>
            <a:r>
              <a:rPr lang="zh-CN" altLang="en-US" sz="2400" b="1" dirty="0" smtClean="0"/>
              <a:t>的一面有完满的启示，包括召会的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性质、职责和功用</a:t>
            </a:r>
            <a:r>
              <a:rPr lang="zh-CN" altLang="en-US" sz="2400" b="1" dirty="0" smtClean="0"/>
              <a:t>。</a:t>
            </a:r>
            <a:endParaRPr lang="en-US" altLang="zh-CN" sz="2400" b="1" dirty="0" smtClean="0"/>
          </a:p>
          <a:p>
            <a:pPr>
              <a:lnSpc>
                <a:spcPct val="120000"/>
              </a:lnSpc>
            </a:pPr>
            <a:r>
              <a:rPr lang="zh-CN" altLang="en-US" sz="2400" b="1" dirty="0" smtClean="0"/>
              <a:t>现在，从提前到腓利门，对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召会实行</a:t>
            </a:r>
            <a:r>
              <a:rPr lang="zh-CN" altLang="en-US" sz="2400" b="1" dirty="0" smtClean="0"/>
              <a:t>的一面有详细的启示，说到地方召会的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行政和牧</a:t>
            </a:r>
            <a:r>
              <a:rPr lang="zh-CN" altLang="en-US" sz="2400" b="1" dirty="0" smtClean="0"/>
              <a:t>养。</a:t>
            </a:r>
            <a:endParaRPr lang="zh-CN" alt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899845" y="836206"/>
            <a:ext cx="7128792" cy="1198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b="1" dirty="0" smtClean="0"/>
              <a:t>1:3 </a:t>
            </a:r>
            <a:r>
              <a:rPr lang="zh-CN" altLang="en-US" sz="2400" b="1" dirty="0" smtClean="0"/>
              <a:t>我往马其顿去的时候，曾劝你仍住在以弗所，好嘱咐那几个人，不可教导与神的经纶不同的事，</a:t>
            </a:r>
            <a:endParaRPr lang="zh-CN" altLang="en-US" sz="2400" b="1" dirty="0"/>
          </a:p>
        </p:txBody>
      </p:sp>
      <p:sp>
        <p:nvSpPr>
          <p:cNvPr id="5" name="矩形 4"/>
          <p:cNvSpPr/>
          <p:nvPr/>
        </p:nvSpPr>
        <p:spPr>
          <a:xfrm>
            <a:off x="899845" y="1929436"/>
            <a:ext cx="7128792" cy="1198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b="1" dirty="0" smtClean="0"/>
              <a:t>1:4 </a:t>
            </a:r>
            <a:r>
              <a:rPr lang="zh-CN" altLang="en-US" sz="2400" b="1" dirty="0" smtClean="0"/>
              <a:t>也不可注意虚构无稽之事，和无穷的家谱；这等事只引起辩论，对于神在信仰里的经纶并无助益。</a:t>
            </a:r>
            <a:endParaRPr lang="zh-CN" altLang="en-US" sz="2400" b="1" dirty="0"/>
          </a:p>
        </p:txBody>
      </p:sp>
      <p:sp>
        <p:nvSpPr>
          <p:cNvPr id="6" name="矩形 5"/>
          <p:cNvSpPr/>
          <p:nvPr/>
        </p:nvSpPr>
        <p:spPr>
          <a:xfrm>
            <a:off x="899845" y="3068454"/>
            <a:ext cx="7056784" cy="1198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b="1" dirty="0" smtClean="0"/>
              <a:t>1:5 </a:t>
            </a:r>
            <a:r>
              <a:rPr lang="zh-CN" altLang="en-US" sz="2400" b="1" dirty="0" smtClean="0"/>
              <a:t>这嘱咐的目的乃是爱，这爱是出于清洁的心、无亏的良心、并无伪的信心。</a:t>
            </a:r>
            <a:endParaRPr lang="zh-CN" altLang="en-US" sz="2400" b="1" dirty="0"/>
          </a:p>
        </p:txBody>
      </p:sp>
      <p:sp>
        <p:nvSpPr>
          <p:cNvPr id="7" name="矩形 6"/>
          <p:cNvSpPr/>
          <p:nvPr/>
        </p:nvSpPr>
        <p:spPr>
          <a:xfrm>
            <a:off x="899845" y="4144014"/>
            <a:ext cx="7200800" cy="1198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b="1" dirty="0" smtClean="0"/>
              <a:t>1:17 </a:t>
            </a:r>
            <a:r>
              <a:rPr lang="zh-CN" altLang="en-US" sz="2400" b="1" dirty="0" smtClean="0"/>
              <a:t>但愿尊贵荣耀归与那永世的君王，就是那不能朽坏、不能看见、独一的神，直到永永远远。阿们。</a:t>
            </a:r>
            <a:endParaRPr lang="zh-CN" alt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899592" y="620688"/>
            <a:ext cx="741682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b="1" dirty="0" smtClean="0">
                <a:latin typeface="仿宋" panose="02010609060101010101" pitchFamily="49" charset="-122"/>
                <a:ea typeface="仿宋" panose="02010609060101010101" pitchFamily="49" charset="-122"/>
              </a:rPr>
              <a:t>1 </a:t>
            </a:r>
            <a:r>
              <a:rPr lang="zh-CN" altLang="en-US" sz="2400" b="1" dirty="0" smtClean="0">
                <a:latin typeface="仿宋" panose="02010609060101010101" pitchFamily="49" charset="-122"/>
                <a:ea typeface="仿宋" panose="02010609060101010101" pitchFamily="49" charset="-122"/>
              </a:rPr>
              <a:t>照着神我们的救主、和基督耶稣我们的盼望的命令，作基督耶稣使徒的保罗，</a:t>
            </a:r>
            <a:endParaRPr lang="zh-CN" altLang="en-US" sz="2400" b="1" dirty="0">
              <a:latin typeface="仿宋" panose="02010609060101010101" pitchFamily="49" charset="-122"/>
              <a:ea typeface="仿宋" panose="02010609060101010101" pitchFamily="49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899592" y="1412776"/>
            <a:ext cx="744597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b="1" dirty="0" smtClean="0">
                <a:latin typeface="仿宋" panose="02010609060101010101" pitchFamily="49" charset="-122"/>
                <a:ea typeface="仿宋" panose="02010609060101010101" pitchFamily="49" charset="-122"/>
              </a:rPr>
              <a:t>2</a:t>
            </a:r>
            <a:r>
              <a:rPr lang="zh-CN" altLang="en-US" sz="2400" b="1" dirty="0" smtClean="0">
                <a:latin typeface="仿宋" panose="02010609060101010101" pitchFamily="49" charset="-122"/>
                <a:ea typeface="仿宋" panose="02010609060101010101" pitchFamily="49" charset="-122"/>
              </a:rPr>
              <a:t>写信给那凭信作我真孩子的提摩太：愿恩典、怜悯、平安，从父神和我们的主基督耶稣归与你。</a:t>
            </a:r>
            <a:endParaRPr lang="zh-CN" altLang="en-US" sz="2400" b="1" dirty="0">
              <a:latin typeface="仿宋" panose="02010609060101010101" pitchFamily="49" charset="-122"/>
              <a:ea typeface="仿宋" panose="02010609060101010101" pitchFamily="49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971600" y="2420888"/>
            <a:ext cx="7488832" cy="33530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 smtClean="0"/>
              <a:t>“神我们的救主，”见于提前一</a:t>
            </a:r>
            <a:r>
              <a:rPr lang="en-US" altLang="zh-CN" sz="2400" b="1" dirty="0" smtClean="0"/>
              <a:t>1</a:t>
            </a:r>
            <a:r>
              <a:rPr lang="zh-CN" altLang="en-US" sz="2400" b="1" dirty="0" smtClean="0"/>
              <a:t>，四</a:t>
            </a:r>
            <a:r>
              <a:rPr lang="en-US" altLang="zh-CN" sz="2400" b="1" dirty="0" smtClean="0"/>
              <a:t>10</a:t>
            </a:r>
            <a:r>
              <a:rPr lang="zh-CN" altLang="en-US" sz="2400" b="1" dirty="0" smtClean="0"/>
              <a:t>，多二</a:t>
            </a:r>
            <a:r>
              <a:rPr lang="en-US" altLang="zh-CN" sz="2400" b="1" dirty="0" smtClean="0"/>
              <a:t>13</a:t>
            </a:r>
            <a:r>
              <a:rPr lang="zh-CN" altLang="en-US" sz="2400" b="1" dirty="0" smtClean="0"/>
              <a:t>，及“我们的救主神，”见于提前二</a:t>
            </a:r>
            <a:r>
              <a:rPr lang="en-US" altLang="zh-CN" sz="2400" b="1" dirty="0" smtClean="0"/>
              <a:t>3</a:t>
            </a:r>
            <a:r>
              <a:rPr lang="zh-CN" altLang="en-US" sz="2400" b="1" dirty="0" smtClean="0"/>
              <a:t>，多一</a:t>
            </a:r>
            <a:r>
              <a:rPr lang="en-US" altLang="zh-CN" sz="2400" b="1" dirty="0" smtClean="0"/>
              <a:t>3</a:t>
            </a:r>
            <a:r>
              <a:rPr lang="zh-CN" altLang="en-US" sz="2400" b="1" dirty="0" smtClean="0"/>
              <a:t>，二</a:t>
            </a:r>
            <a:r>
              <a:rPr lang="en-US" altLang="zh-CN" sz="2400" b="1" dirty="0" smtClean="0"/>
              <a:t>10</a:t>
            </a:r>
            <a:r>
              <a:rPr lang="zh-CN" altLang="en-US" sz="2400" b="1" dirty="0" smtClean="0"/>
              <a:t>，三</a:t>
            </a:r>
            <a:r>
              <a:rPr lang="en-US" altLang="zh-CN" sz="2400" b="1" dirty="0" smtClean="0"/>
              <a:t>4</a:t>
            </a:r>
            <a:r>
              <a:rPr lang="zh-CN" altLang="en-US" sz="2400" b="1" dirty="0" smtClean="0"/>
              <a:t>，是三本提字书里给神的特别称呼。这三本书以神的救恩为有力的根据，教导神新约经纶的事。保罗成为使徒，乃是照着这样一位拯救神，救主神的命令，不是照着那位颁赐律法之神，要求之神的命令。</a:t>
            </a:r>
            <a:endParaRPr lang="zh-CN" alt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683568" y="908720"/>
            <a:ext cx="7992888" cy="44377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 smtClean="0">
                <a:latin typeface="+mn-ea"/>
              </a:rPr>
              <a:t>基督耶稣不仅是神的受膏者（基督），作我们的救主（耶稣），使我们蒙拯救，得着神永远的生命；祂更是我们的盼望，带我们进入这永远生命的完满福分和享受中。多一</a:t>
            </a:r>
            <a:r>
              <a:rPr lang="en-US" altLang="zh-CN" sz="2400" b="1" dirty="0" smtClean="0">
                <a:latin typeface="+mn-ea"/>
              </a:rPr>
              <a:t>2</a:t>
            </a:r>
            <a:r>
              <a:rPr lang="zh-CN" altLang="en-US" sz="2400" b="1" dirty="0" smtClean="0">
                <a:latin typeface="+mn-ea"/>
              </a:rPr>
              <a:t>所启示“永远生命的盼望，”作保罗使徒职分的根基和条件，以及多二</a:t>
            </a:r>
            <a:r>
              <a:rPr lang="en-US" altLang="zh-CN" sz="2400" b="1" dirty="0" smtClean="0">
                <a:latin typeface="+mn-ea"/>
              </a:rPr>
              <a:t>13</a:t>
            </a:r>
            <a:r>
              <a:rPr lang="zh-CN" altLang="en-US" sz="2400" b="1" dirty="0" smtClean="0">
                <a:latin typeface="+mn-ea"/>
              </a:rPr>
              <a:t>所启示“有福的盼望，”就是我们所等候至大的神和我们救主之荣耀的显现，都与神的弥赛亚，我们救主的人位有密切的关联。因此，祂自己就是我们荣耀的盼望。</a:t>
            </a:r>
            <a:endParaRPr lang="en-US" altLang="zh-CN" sz="2400" b="1" dirty="0" smtClean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14480" y="620516"/>
            <a:ext cx="20313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 smtClean="0"/>
              <a:t>神我们的救主</a:t>
            </a:r>
            <a:endParaRPr lang="zh-CN" altLang="en-US" sz="2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714480" y="1412776"/>
            <a:ext cx="29546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 smtClean="0"/>
              <a:t>基督耶稣我们的盼望</a:t>
            </a:r>
            <a:endParaRPr lang="zh-CN" altLang="en-US" sz="2400" b="1" dirty="0"/>
          </a:p>
        </p:txBody>
      </p:sp>
      <p:sp>
        <p:nvSpPr>
          <p:cNvPr id="4" name="右大括号 3"/>
          <p:cNvSpPr/>
          <p:nvPr/>
        </p:nvSpPr>
        <p:spPr>
          <a:xfrm>
            <a:off x="4788024" y="764704"/>
            <a:ext cx="360040" cy="864096"/>
          </a:xfrm>
          <a:prstGeom prst="rightBrac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24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292080" y="908720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 smtClean="0"/>
              <a:t>命令</a:t>
            </a:r>
            <a:endParaRPr lang="zh-CN" altLang="en-US" sz="2400" b="1" dirty="0"/>
          </a:p>
        </p:txBody>
      </p:sp>
      <p:sp>
        <p:nvSpPr>
          <p:cNvPr id="6" name="矩形 5"/>
          <p:cNvSpPr/>
          <p:nvPr/>
        </p:nvSpPr>
        <p:spPr>
          <a:xfrm>
            <a:off x="611560" y="2204864"/>
            <a:ext cx="777686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b="1" dirty="0" smtClean="0">
                <a:latin typeface="+mn-ea"/>
              </a:rPr>
              <a:t>保罗成为使徒，不仅是照着我们救主神的命令，也是照着那用永远的生命救了我们，且要带我们进入这生命之荣耀者的命令。祂的命令是本于永远的生命，也要藉着永远的生命而成就，不像颁赐律法之神的命令，那是本于字句，要借着人的努力而成就，并没有永远生命的供应。</a:t>
            </a:r>
            <a:endParaRPr lang="zh-CN" altLang="en-US" sz="2400" b="1" dirty="0">
              <a:latin typeface="+mn-ea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539552" y="4581128"/>
            <a:ext cx="784887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b="1" dirty="0" smtClean="0"/>
              <a:t>保罗成为使徒，乃是照着神和基督的命令。在他早期的书信中，他告诉我们，他作使徒是凭神的旨意。神的命令乃是神旨意明确的说明，进一步的指引。</a:t>
            </a:r>
            <a:endParaRPr lang="zh-CN" altLang="en-US" sz="2400" b="1" dirty="0"/>
          </a:p>
        </p:txBody>
      </p:sp>
      <p:cxnSp>
        <p:nvCxnSpPr>
          <p:cNvPr id="9" name="直接箭头连接符 8"/>
          <p:cNvCxnSpPr/>
          <p:nvPr/>
        </p:nvCxnSpPr>
        <p:spPr>
          <a:xfrm flipV="1">
            <a:off x="6164307" y="1124744"/>
            <a:ext cx="567933" cy="14809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6948264" y="908720"/>
            <a:ext cx="8002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/>
              <a:t>使徒</a:t>
            </a:r>
            <a:endParaRPr lang="zh-CN" alt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 animBg="1"/>
      <p:bldP spid="5" grpId="0"/>
      <p:bldP spid="6" grpId="0"/>
      <p:bldP spid="7" grpId="0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3078" y="979716"/>
            <a:ext cx="9361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/>
              <a:t>嘱咐</a:t>
            </a:r>
            <a:endParaRPr lang="zh-CN" altLang="en-US" sz="2400" b="1" dirty="0"/>
          </a:p>
        </p:txBody>
      </p:sp>
      <p:cxnSp>
        <p:nvCxnSpPr>
          <p:cNvPr id="4" name="直接箭头连接符 3"/>
          <p:cNvCxnSpPr/>
          <p:nvPr/>
        </p:nvCxnSpPr>
        <p:spPr>
          <a:xfrm>
            <a:off x="1477174" y="1195740"/>
            <a:ext cx="864096" cy="0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2341270" y="979716"/>
            <a:ext cx="48895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爱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277374" y="979716"/>
            <a:ext cx="14157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 smtClean="0"/>
              <a:t>清洁的心</a:t>
            </a:r>
            <a:endParaRPr lang="zh-CN" altLang="en-US" sz="2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4861550" y="979716"/>
            <a:ext cx="17235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 smtClean="0"/>
              <a:t>无亏的良心</a:t>
            </a:r>
            <a:endParaRPr lang="zh-CN" altLang="en-US" sz="24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6733758" y="979716"/>
            <a:ext cx="17235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 smtClean="0"/>
              <a:t>无伪的信心</a:t>
            </a:r>
            <a:endParaRPr lang="zh-CN" altLang="en-US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470535" y="1734820"/>
            <a:ext cx="157861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/>
              <a:t>神的经纶</a:t>
            </a:r>
            <a:endParaRPr lang="zh-CN" altLang="en-US" sz="24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4211707" y="1701820"/>
            <a:ext cx="14157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 smtClean="0"/>
              <a:t>不同教训</a:t>
            </a:r>
            <a:endParaRPr lang="zh-CN" altLang="en-US" sz="24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4211707" y="2314079"/>
            <a:ext cx="20313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 smtClean="0"/>
              <a:t>虚构无稽的事</a:t>
            </a:r>
            <a:endParaRPr lang="zh-CN" altLang="en-US" sz="24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4211707" y="2775843"/>
            <a:ext cx="17235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 smtClean="0"/>
              <a:t>无穷的家谱</a:t>
            </a:r>
            <a:endParaRPr lang="zh-CN" altLang="en-US" sz="24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4211707" y="3616419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 smtClean="0"/>
              <a:t>律法</a:t>
            </a:r>
            <a:endParaRPr lang="zh-CN" altLang="en-US" sz="24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972359" y="4654148"/>
            <a:ext cx="17235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 smtClean="0"/>
              <a:t>基督的执事</a:t>
            </a:r>
            <a:endParaRPr lang="zh-CN" altLang="en-US" sz="24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4283715" y="4696539"/>
            <a:ext cx="17235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 smtClean="0"/>
              <a:t>律法的教师</a:t>
            </a:r>
            <a:endParaRPr lang="zh-CN" altLang="en-US" sz="24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5943823" y="3832567"/>
            <a:ext cx="120396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b="1" dirty="0" smtClean="0"/>
              <a:t>判断是非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943188" y="3400142"/>
            <a:ext cx="120396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b="1" dirty="0" smtClean="0"/>
              <a:t>审判罪人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260391" y="3616419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 smtClean="0"/>
              <a:t>信仰</a:t>
            </a:r>
            <a:endParaRPr lang="zh-CN" altLang="en-US" sz="24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6084168" y="1701820"/>
            <a:ext cx="17235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 smtClean="0"/>
              <a:t>虚空的谈论</a:t>
            </a:r>
            <a:endParaRPr lang="zh-CN" altLang="en-US" sz="2400" b="1" dirty="0"/>
          </a:p>
        </p:txBody>
      </p:sp>
      <p:cxnSp>
        <p:nvCxnSpPr>
          <p:cNvPr id="26" name="直接箭头连接符 25"/>
          <p:cNvCxnSpPr>
            <a:stCxn id="7" idx="1"/>
            <a:endCxn id="6" idx="3"/>
          </p:cNvCxnSpPr>
          <p:nvPr/>
        </p:nvCxnSpPr>
        <p:spPr>
          <a:xfrm flipH="1" flipV="1">
            <a:off x="2830334" y="1210549"/>
            <a:ext cx="447040" cy="635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接连接符 28"/>
          <p:cNvCxnSpPr/>
          <p:nvPr/>
        </p:nvCxnSpPr>
        <p:spPr>
          <a:xfrm>
            <a:off x="5627479" y="1917844"/>
            <a:ext cx="3844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接箭头连接符 32"/>
          <p:cNvCxnSpPr/>
          <p:nvPr/>
        </p:nvCxnSpPr>
        <p:spPr>
          <a:xfrm flipV="1">
            <a:off x="5005705" y="3645535"/>
            <a:ext cx="1006475" cy="2273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接箭头连接符 34"/>
          <p:cNvCxnSpPr/>
          <p:nvPr/>
        </p:nvCxnSpPr>
        <p:spPr>
          <a:xfrm>
            <a:off x="5005705" y="3904615"/>
            <a:ext cx="1006475" cy="285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972185" y="5446395"/>
            <a:ext cx="240030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/>
              <a:t>供应基督的丰富</a:t>
            </a:r>
            <a:endParaRPr lang="zh-CN" altLang="en-US" sz="2400" b="1" dirty="0"/>
          </a:p>
        </p:txBody>
      </p:sp>
      <p:sp>
        <p:nvSpPr>
          <p:cNvPr id="38" name="TextBox 37"/>
          <p:cNvSpPr txBox="1"/>
          <p:nvPr/>
        </p:nvSpPr>
        <p:spPr>
          <a:xfrm>
            <a:off x="4283715" y="5446236"/>
            <a:ext cx="23391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 smtClean="0"/>
              <a:t>教导人该做何事</a:t>
            </a:r>
            <a:endParaRPr lang="zh-CN" altLang="en-US" sz="2400" b="1" dirty="0"/>
          </a:p>
        </p:txBody>
      </p:sp>
      <p:cxnSp>
        <p:nvCxnSpPr>
          <p:cNvPr id="40" name="直接连接符 39"/>
          <p:cNvCxnSpPr/>
          <p:nvPr/>
        </p:nvCxnSpPr>
        <p:spPr>
          <a:xfrm>
            <a:off x="1834134" y="5086196"/>
            <a:ext cx="2321" cy="36004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直接连接符 41"/>
          <p:cNvCxnSpPr/>
          <p:nvPr/>
        </p:nvCxnSpPr>
        <p:spPr>
          <a:xfrm>
            <a:off x="5145490" y="5086196"/>
            <a:ext cx="2321" cy="36004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8"/>
          <p:cNvSpPr txBox="1"/>
          <p:nvPr/>
        </p:nvSpPr>
        <p:spPr>
          <a:xfrm>
            <a:off x="2220501" y="238547"/>
            <a:ext cx="37914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b="1" dirty="0" smtClean="0">
                <a:solidFill>
                  <a:schemeClr val="accent2">
                    <a:lumMod val="7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可称颂之神荣耀的福音</a:t>
            </a:r>
            <a:endParaRPr lang="zh-CN" altLang="en-US" sz="2800" b="1" dirty="0">
              <a:solidFill>
                <a:schemeClr val="accent2">
                  <a:lumMod val="75000"/>
                </a:schemeClr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cxnSp>
        <p:nvCxnSpPr>
          <p:cNvPr id="5" name="直接连接符 4"/>
          <p:cNvCxnSpPr/>
          <p:nvPr/>
        </p:nvCxnSpPr>
        <p:spPr>
          <a:xfrm>
            <a:off x="1834624" y="1964834"/>
            <a:ext cx="3844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文本框 20"/>
          <p:cNvSpPr txBox="1"/>
          <p:nvPr/>
        </p:nvSpPr>
        <p:spPr>
          <a:xfrm>
            <a:off x="2146935" y="1708785"/>
            <a:ext cx="171323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健康的教训</a:t>
            </a:r>
          </a:p>
        </p:txBody>
      </p:sp>
      <p:sp>
        <p:nvSpPr>
          <p:cNvPr id="22" name="右大括号 21"/>
          <p:cNvSpPr/>
          <p:nvPr/>
        </p:nvSpPr>
        <p:spPr>
          <a:xfrm>
            <a:off x="6299835" y="2493010"/>
            <a:ext cx="75565" cy="50419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文本框 22"/>
          <p:cNvSpPr txBox="1"/>
          <p:nvPr/>
        </p:nvSpPr>
        <p:spPr>
          <a:xfrm>
            <a:off x="6501130" y="2545715"/>
            <a:ext cx="145923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b="1"/>
              <a:t>只引起辩论</a:t>
            </a:r>
          </a:p>
        </p:txBody>
      </p:sp>
      <p:cxnSp>
        <p:nvCxnSpPr>
          <p:cNvPr id="24" name="直接连接符 23"/>
          <p:cNvCxnSpPr/>
          <p:nvPr/>
        </p:nvCxnSpPr>
        <p:spPr>
          <a:xfrm flipH="1">
            <a:off x="3923665" y="1671320"/>
            <a:ext cx="5715" cy="4566285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37" grpId="0"/>
      <p:bldP spid="38" grpId="0"/>
      <p:bldP spid="3" grpId="0"/>
      <p:bldP spid="21" grpId="0"/>
      <p:bldP spid="22" grpId="0" animBg="1"/>
      <p:bldP spid="2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71600" y="1628800"/>
            <a:ext cx="14157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 smtClean="0"/>
              <a:t>亵渎神的</a:t>
            </a:r>
            <a:endParaRPr lang="zh-CN" altLang="en-US" sz="2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971600" y="2708161"/>
            <a:ext cx="14157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 smtClean="0"/>
              <a:t>侮慢人的</a:t>
            </a:r>
            <a:endParaRPr lang="zh-CN" altLang="en-US" sz="2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4139952" y="1700808"/>
            <a:ext cx="35702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 smtClean="0"/>
              <a:t>在基督耶稣里有信又有爱</a:t>
            </a:r>
            <a:endParaRPr lang="zh-CN" altLang="en-US" sz="2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043608" y="3573016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 smtClean="0"/>
              <a:t>罪魁</a:t>
            </a:r>
            <a:endParaRPr lang="zh-CN" altLang="en-US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4283968" y="3429000"/>
            <a:ext cx="41857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 smtClean="0"/>
              <a:t>信靠祂得永远生命之人的榜样</a:t>
            </a:r>
            <a:endParaRPr lang="zh-CN" altLang="en-US" sz="24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2771800" y="2060848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 smtClean="0"/>
              <a:t>恩典</a:t>
            </a:r>
            <a:endParaRPr lang="zh-CN" altLang="en-US" sz="2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2771800" y="3212976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 smtClean="0"/>
              <a:t>怜悯</a:t>
            </a:r>
            <a:endParaRPr lang="zh-CN" altLang="en-US" sz="24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2195736" y="476672"/>
            <a:ext cx="37914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b="1" dirty="0" smtClean="0">
                <a:solidFill>
                  <a:schemeClr val="accent2">
                    <a:lumMod val="7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可称颂之神荣耀的福音</a:t>
            </a:r>
            <a:endParaRPr lang="zh-CN" altLang="en-US" sz="2800" b="1" dirty="0">
              <a:solidFill>
                <a:schemeClr val="accent2">
                  <a:lumMod val="75000"/>
                </a:schemeClr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971600" y="4725144"/>
            <a:ext cx="72728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b="1" dirty="0" smtClean="0"/>
              <a:t> </a:t>
            </a:r>
            <a:r>
              <a:rPr lang="zh-CN" altLang="en-US" sz="2400" b="1" dirty="0" smtClean="0"/>
              <a:t>但愿尊贵荣耀归与那永世的君王，就是那不能朽坏、不能看见、独一的神，直到永永远远。阿们。</a:t>
            </a:r>
            <a:endParaRPr lang="zh-CN" altLang="en-US" sz="2400" b="1" dirty="0"/>
          </a:p>
        </p:txBody>
      </p:sp>
      <p:sp>
        <p:nvSpPr>
          <p:cNvPr id="11" name="矩形 10"/>
          <p:cNvSpPr/>
          <p:nvPr/>
        </p:nvSpPr>
        <p:spPr>
          <a:xfrm>
            <a:off x="755576" y="1412776"/>
            <a:ext cx="1800200" cy="2808312"/>
          </a:xfrm>
          <a:prstGeom prst="rect">
            <a:avLst/>
          </a:prstGeom>
          <a:noFill/>
          <a:ln w="63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圆角矩形 11"/>
          <p:cNvSpPr/>
          <p:nvPr/>
        </p:nvSpPr>
        <p:spPr>
          <a:xfrm>
            <a:off x="3851920" y="1484784"/>
            <a:ext cx="4896544" cy="2808312"/>
          </a:xfrm>
          <a:prstGeom prst="roundRect">
            <a:avLst>
              <a:gd name="adj" fmla="val 8986"/>
            </a:avLst>
          </a:prstGeom>
          <a:noFill/>
          <a:ln w="31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右箭头 14"/>
          <p:cNvSpPr/>
          <p:nvPr/>
        </p:nvSpPr>
        <p:spPr>
          <a:xfrm>
            <a:off x="2627784" y="2780928"/>
            <a:ext cx="1080120" cy="720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文本框 12"/>
          <p:cNvSpPr txBox="1"/>
          <p:nvPr/>
        </p:nvSpPr>
        <p:spPr>
          <a:xfrm>
            <a:off x="952500" y="2133600"/>
            <a:ext cx="140716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逼迫人的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 bldLvl="0" animBg="1"/>
      <p:bldP spid="12" grpId="0" bldLvl="0" animBg="1"/>
      <p:bldP spid="15" grpId="0" animBg="1"/>
      <p:bldP spid="13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1121</Words>
  <Application>Microsoft Office PowerPoint</Application>
  <PresentationFormat>全屏显示(4:3)</PresentationFormat>
  <Paragraphs>75</Paragraphs>
  <Slides>11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20" baseType="lpstr">
      <vt:lpstr>方正姚体</vt:lpstr>
      <vt:lpstr>仿宋</vt:lpstr>
      <vt:lpstr>黑体</vt:lpstr>
      <vt:lpstr>华文隶书</vt:lpstr>
      <vt:lpstr>宋体</vt:lpstr>
      <vt:lpstr>微软雅黑</vt:lpstr>
      <vt:lpstr>Arial</vt:lpstr>
      <vt:lpstr>Calibri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ASUS</dc:creator>
  <cp:lastModifiedBy>bide</cp:lastModifiedBy>
  <cp:revision>8</cp:revision>
  <dcterms:created xsi:type="dcterms:W3CDTF">2019-10-09T04:58:00Z</dcterms:created>
  <dcterms:modified xsi:type="dcterms:W3CDTF">2020-10-14T03:24:15Z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2052-10.1.0.7698</vt:lpwstr>
  </property>
</Properties>
</file>