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活神家，主身体，真理柱石和根基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6435" y="422275"/>
            <a:ext cx="732599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3:9 用清洁的良心持守信仰的奥秘。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3:10 这些人也要先受试验，若是无可指责，才给他们服事。 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3:12 执事只可作一个妻子的丈夫，好好管理儿女和自己的家。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6435" y="1497965"/>
            <a:ext cx="463994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002060"/>
                </a:solidFill>
                <a:sym typeface="+mn-ea"/>
              </a:rPr>
              <a:t>清洁的良心持守信仰的奥秘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6435" y="3977640"/>
            <a:ext cx="30321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002060"/>
                </a:solidFill>
                <a:sym typeface="+mn-ea"/>
              </a:rPr>
              <a:t>无可指责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6435" y="5116830"/>
            <a:ext cx="5568315" cy="395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>
                <a:sym typeface="+mn-ea"/>
              </a:rPr>
              <a:t>只可作一个妻子的丈夫，好好管理儿女和自己的家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6435" y="1927860"/>
            <a:ext cx="758698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/>
              <a:t>清洁的良心就是得了洁净、没有搀杂的良心。在主的见证上，要持守信仰的奥秘，需要有这样清洁的良心。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6435" y="2628265"/>
            <a:ext cx="7586980" cy="13093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/>
              <a:t>这里的信仰是客观的，与一19，提后四7者同，指我们所相信的事物，也就是那些构成福音的事物。信仰的奥秘，主要的是基督是神的奥秘，（西二2，）并召会是基督的奥秘。（弗三4。）地方召会中的执事为着主的见证，应当用清洁的良心，以完全的悟性持守信仰的奥秘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6435" y="4416425"/>
            <a:ext cx="750697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/>
              <a:t>这里的无可指责，意思是没有过失。作执事的该先受试验，这话也许含示要经过一段学习的时期。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6435" y="5574665"/>
            <a:ext cx="6376670" cy="395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/>
              <a:t>这里的要求与对监督的要求一样。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1190" y="715645"/>
            <a:ext cx="75298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3:11 女人也是如此，必须庄重，不说谗言，节制适度，凡事忠信。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9920" y="1403985"/>
            <a:ext cx="753110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本节的女人指女执事，不是执事的妻子。在召会中服事的姊妹是女执事。这样的人必须庄重。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不仅如此，她们不该说谗言；这相当于八节的不一口两舌。魔鬼是好说谗言的。说谗言，就是活出那邪恶毁谤者的性情。作女执事的姊妹，就是在地方召会姊妹们中间服事的人，该逃避谗言，逃避魔鬼的恶行。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20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女执事也必须节制适度，凡事忠信。</a:t>
            </a:r>
            <a:r>
              <a:rPr lang="en-US" altLang="zh-CN" sz="2000" b="1"/>
              <a:t>“</a:t>
            </a:r>
            <a:r>
              <a:rPr lang="zh-CN" altLang="en-US" sz="2000" b="1"/>
              <a:t>凡事忠信</a:t>
            </a:r>
            <a:r>
              <a:rPr lang="en-US" altLang="zh-CN" sz="2000" b="1"/>
              <a:t>”</a:t>
            </a:r>
            <a:r>
              <a:rPr lang="zh-CN" altLang="en-US" sz="2000" b="1"/>
              <a:t>的嘱咐，相当于八节的不贪卑鄙的利益。作女执事的姊妹，需要在凡事上，特别在财利的事上，忠信可靠。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1545" y="1375410"/>
            <a:ext cx="7280910" cy="91986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因为善于服事的，自己就得到美好的地步，并且在基督耶稣里的信仰上大有胆量。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1545" y="652145"/>
            <a:ext cx="2540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好执事的祝福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1545" y="2266950"/>
            <a:ext cx="2540000" cy="5000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rgbClr val="002060"/>
                </a:solidFill>
              </a:rPr>
              <a:t>得到美好的地步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1545" y="3744849"/>
            <a:ext cx="4507865" cy="5000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在基督耶稣里的信仰上大有胆量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2180" y="2794000"/>
            <a:ext cx="7376160" cy="9432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指作信徒并圣徒在神和人面前坚固、稳定的地步。作执事的善于服事召会，使他基督徒的立场得着加强。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1545" y="4296664"/>
            <a:ext cx="7376795" cy="9432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大有胆量，</a:t>
            </a:r>
            <a:r>
              <a:rPr lang="zh-CN" altLang="en-US" sz="2400" b="1"/>
              <a:t>或，大有把握。善于服事召会，也加强服事者在基督徒信仰上的胆量与把握。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3750" y="457835"/>
            <a:ext cx="708025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召会的功用——作活神的家并真理的柱石与根基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3750" y="1210945"/>
            <a:ext cx="744791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3:14 我将这些事写给你，指望快到你那里去，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3:15 倘若我耽延，你也可以知道在神的家中当怎样行；这家就是活神的召会，真理的柱石和根基。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3750" y="2628900"/>
            <a:ext cx="744791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神的家，</a:t>
            </a:r>
            <a:r>
              <a:rPr lang="zh-CN" altLang="en-US" sz="2400" b="1"/>
              <a:t>或，家人。与4、5、12节者同。神的家人，神的家庭就是神的家。家与家人是指同一样东西</a:t>
            </a:r>
            <a:r>
              <a:rPr lang="en-US" altLang="zh-CN" sz="2400" b="1"/>
              <a:t>——</a:t>
            </a:r>
            <a:r>
              <a:rPr lang="zh-CN" altLang="en-US" sz="2400" b="1"/>
              <a:t>由信徒组成的会集。这家是活神的居所，其实际是在我们的灵里。我们必须在我们的灵里生活行动，使神能在这家中显明为活的神。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3750" y="4935220"/>
            <a:ext cx="691642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当怎样行，这指明本书指示人如何照料地方召会。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0090" y="594360"/>
            <a:ext cx="76847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3:15 倘若我耽延，你也可以知道在神的家中当怎样行；这家就是活神的召会，真理的柱石和根基。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9455" y="1503680"/>
            <a:ext cx="76860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活在召会里的活神，对召会必是主观的，不是客观的。在异教庙里的偶像是无生命的。但神是活的，不仅在祂活的殿，召会中活着，并且在其中活动、行动并工作。因为祂是活的，召会也就在祂里面、凭祂并同祂活着。活的神与活的召会，同活着、同行动、同工作。活的召会是活神的家和家人，因此成了神在肉体的显现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9455" y="3362960"/>
            <a:ext cx="768540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这里的真理，是指照着神新约的经纶，在新约里所启示，关乎基督与召会的真实事物。召会是支持这一切实际的柱石，也是托住这一切实际的根基。地方召会该是这样的建筑，托住、担负并见证基督与召会的真理</a:t>
            </a:r>
            <a:r>
              <a:rPr lang="en-US" altLang="zh-CN" sz="2000" b="1"/>
              <a:t>——</a:t>
            </a:r>
            <a:r>
              <a:rPr lang="zh-CN" altLang="en-US" sz="2000" b="1"/>
              <a:t>实际。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9455" y="4939030"/>
            <a:ext cx="76847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这是隐喻的说法。柱石支持建筑物，根基托住柱石。召会就是这样支持真理的柱石，也是这样托住真理的根基。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23900" y="683260"/>
            <a:ext cx="73825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3:16 并且，大哉！敬虔的奥秘！这是众所公认的，就是：祂显现于肉体，被称义于灵里，被天使看见，被传于万邦，被信仰于世人中，被接去于荣耀里。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3900" y="1965960"/>
            <a:ext cx="73825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照上下文看，这里的敬虔，不仅是指虔诚，乃是指神活在召会中，就是那是生命的神在召会中活了出来。这是极大的奥秘，是在基督里的信徒所公认的。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3900" y="3233420"/>
            <a:ext cx="738187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据历史所传，这六行诗辞是初期召会中圣徒所爱咏的一首歌赋。“祂”是指基督，是神显现于肉体，作为敬虔的奥秘。从“敬虔的奥秘”转到“祂</a:t>
            </a:r>
            <a:r>
              <a:rPr lang="zh-CN" altLang="en-US" sz="2000" b="1">
                <a:sym typeface="+mn-ea"/>
              </a:rPr>
              <a:t>”</a:t>
            </a:r>
            <a:r>
              <a:rPr lang="zh-CN" altLang="en-US" sz="2000" b="1"/>
              <a:t>，含示神在肉体的显现，基督，就是敬虔的奥秘。这敬虔的奥秘就是正当召会的生活，这样的生活也就是神显现于肉体。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6910" y="371475"/>
            <a:ext cx="770255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3:16 并且，大哉！敬虔的奥秘！这是众所公认的，就是：祂显现于肉体，被称义于灵里，被天使看见，被传于万邦，被信仰于世人中，被接去于荣耀里。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6910" y="1908175"/>
            <a:ext cx="770255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这显现是借着成为肉体和为人生活。“于肉体，”意即在人的样式和样子里。基督是以人的形状显在人前，然而，祂乃是神显在人的身上。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6910" y="3444875"/>
            <a:ext cx="7858125" cy="279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或，被表白。成为肉体的基督在为人生活里，不仅被那灵表白为神的儿子，也被那灵称义、证实并称许为对的、义的。祂显现于肉体，却被表白并称义于灵里。祂在肉体显出，却在灵里生活，并且借着那灵将自己献给神。祂的变化形像和复活，都是那灵的称义。不仅如此，祂在复活里更成了赐生命的灵，居住并活在我们里面，好叫神显现于肉体，这就是敬虔的奥秘。因此，现今我们不再按着肉体，乃按着灵认祂和祂的肢体。神显现于肉体既是被称义于灵里，而那灵又与我们的灵是一，我们就必须在我们的灵里生活为人，使这称义得以完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6910" y="1478280"/>
            <a:ext cx="171450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002060"/>
                </a:solidFill>
                <a:sym typeface="+mn-ea"/>
              </a:rPr>
              <a:t>祂显现于肉体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6910" y="3014980"/>
            <a:ext cx="171450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002060"/>
                </a:solidFill>
                <a:sym typeface="+mn-ea"/>
              </a:rPr>
              <a:t>被称义于灵里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650" y="302260"/>
            <a:ext cx="78587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3:16 并且，大哉！敬虔的奥秘！这是众所公认的，就是：祂显现于肉体，被称义于灵里，被天使看见，被传于万邦，被信仰于世人中，被接去于荣耀里。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01650" y="136652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sym typeface="+mn-ea"/>
              </a:rPr>
              <a:t>被天使看见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1650" y="1821180"/>
            <a:ext cx="73482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天使曾看见基督的成为肉体、为人生活以及升天。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1650" y="2280285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sym typeface="+mn-ea"/>
              </a:rPr>
              <a:t>被传于万邦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1650" y="2739390"/>
            <a:ext cx="76276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基督是神显现于肉体，从五旬节开始就被人当作福音传于万邦，包括以色列国。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01650" y="3950335"/>
            <a:ext cx="798131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基督是神在肉体的具体化身，已经在世人中为人所信仰，接受为救主和生命。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1650" y="5175885"/>
            <a:ext cx="630936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这是指基督升天进入荣耀，也指召会被接去于荣耀里。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1650" y="470662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sym typeface="+mn-ea"/>
              </a:rPr>
              <a:t>被接去于荣耀里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01650" y="349885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002060"/>
                </a:solidFill>
                <a:sym typeface="+mn-ea"/>
              </a:rPr>
              <a:t>被信仰于世人中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0400" y="918210"/>
            <a:ext cx="7773670" cy="3928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当召会按着本书头二章的指导，受到妥善的照料，且照三章所启示的，将长老的监督和执事的服事完全建立起来，那时召会就要显出功用，成为活神的家和家人，为着神在地上的行动；并成为支持真理的柱石，和托住真理的根基，有基督和祂身体的神圣实际，对世人作见证。这样，召会就成为基督是神显现于肉体的延续。这就是敬虔的极大奥秘</a:t>
            </a:r>
            <a:r>
              <a:rPr lang="en-US" altLang="zh-CN" sz="2400" b="1"/>
              <a:t>——</a:t>
            </a:r>
            <a:r>
              <a:rPr lang="zh-CN" altLang="en-US" sz="2400" b="1"/>
              <a:t>基督从召会活出，成为神在肉体的显现！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5195" y="1303020"/>
            <a:ext cx="7292975" cy="45428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3:15 倘若我耽延，你也可以知道在神的家中当怎样行；这家就是活神的召会，真理的柱石和根基。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3:16 并且，大哉！敬虔的奥秘！这是众所公认的，就是：祂显现于肉体，被称义于灵里，被天使看见，被传于万邦，被信仰于世人中，被接去于荣耀里。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3905" y="1339850"/>
            <a:ext cx="7026783" cy="7386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召会行政中的监督与执事    三1～13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3905" y="2715387"/>
            <a:ext cx="7785735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召会的功用</a:t>
            </a:r>
            <a:r>
              <a:rPr lang="en-US" altLang="zh-CN" sz="2800" b="1" dirty="0"/>
              <a:t>——</a:t>
            </a:r>
            <a:r>
              <a:rPr lang="zh-CN" altLang="en-US" sz="2800" b="1" dirty="0"/>
              <a:t>作活神的家并真理的柱石与根基　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                               三14～16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8985" y="920750"/>
            <a:ext cx="765873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人若渴望得监督的职分，就是羡慕善工；这话是可信的。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8985" y="318770"/>
            <a:ext cx="36449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召会行政中的监督与执事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8985" y="1796415"/>
            <a:ext cx="765746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原文由“在上面，”与“观看”所组成，因此是在上面观看，如同监督，指监督的功用。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8985" y="2842260"/>
            <a:ext cx="7656830" cy="33381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原文由“在上面，”与“观看者”所组成，因此是监督者。地方召会中的监督就是长老。（徒二十17，28。）这两个称呼指同样的人：长老，指成熟的人；监督，指长老的功用。第二世纪时，以格那提（Ignatius）教导，监督（主教）高过长老；这错误的教训带来主教、总主教、枢机主教及教皇的宗教组织。这教训也就是召会体制中主教治会系统的根源。宗教组织和系统，在神眼中都是可憎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4845" y="715645"/>
            <a:ext cx="79990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所以作监督的必须无可指责，只作一个妻子的丈夫，节制适度，清明自守，端正规矩，乐意待客，善于教导；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3415" y="1478280"/>
            <a:ext cx="14008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1.</a:t>
            </a:r>
            <a:r>
              <a:rPr lang="zh-CN" altLang="en-US" sz="2000" b="1">
                <a:sym typeface="+mn-ea"/>
              </a:rPr>
              <a:t>无可指责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219960" y="1468120"/>
            <a:ext cx="64439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这不是指在神眼中的完全，乃是指在人眼中无可指责的光景。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219960" y="2235200"/>
            <a:ext cx="644334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这含示对肉体的约束，是对长老高度的要求。这保守长老过简单、纯洁的婚姻生活，不受复杂、混乱之婚姻的纠缠。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3415" y="2235200"/>
            <a:ext cx="14947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2.</a:t>
            </a:r>
            <a:r>
              <a:rPr lang="zh-CN" altLang="en-US" sz="2000" b="1">
                <a:sym typeface="+mn-ea"/>
              </a:rPr>
              <a:t>只作一个妻子的丈夫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3414" y="3328670"/>
            <a:ext cx="14941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/>
              <a:t>3.</a:t>
            </a:r>
            <a:r>
              <a:rPr lang="zh-CN" altLang="en-US" sz="2000" b="1" dirty="0"/>
              <a:t>节制适度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219960" y="3806825"/>
            <a:ext cx="46240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指理解事物，不仅敏锐而且谨慎。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53415" y="3806825"/>
            <a:ext cx="14941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4.</a:t>
            </a:r>
            <a:r>
              <a:rPr lang="zh-CN" altLang="en-US" sz="2000" b="1">
                <a:sym typeface="+mn-ea"/>
              </a:rPr>
              <a:t>清明自守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219960" y="3328670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自制、适度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53415" y="4286250"/>
            <a:ext cx="143827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5.</a:t>
            </a:r>
            <a:r>
              <a:rPr lang="zh-CN" altLang="en-US" sz="2000" b="1"/>
              <a:t>端正规矩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219960" y="4286250"/>
            <a:ext cx="38950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即端庄合宜，意即与处境相称。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219960" y="4807585"/>
            <a:ext cx="606171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乐意待客需要爱心，对人的关切和忍耐。合格的长老必须有这些美德。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53415" y="4807585"/>
            <a:ext cx="14008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6.</a:t>
            </a:r>
            <a:r>
              <a:rPr lang="zh-CN" altLang="en-US" sz="2000" b="1">
                <a:sym typeface="+mn-ea"/>
              </a:rPr>
              <a:t>乐意待客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72465" y="5644515"/>
            <a:ext cx="14008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7.</a:t>
            </a:r>
            <a:r>
              <a:rPr lang="zh-CN" altLang="en-US" sz="2000" b="1">
                <a:sym typeface="+mn-ea"/>
              </a:rPr>
              <a:t>善于教导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219960" y="5644515"/>
            <a:ext cx="60013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这里的教导类似父母教导儿女。作长老的对于地方召会的信徒，必须善于有这种家庭式的教导。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72465" y="82550"/>
            <a:ext cx="437007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作监督的资格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9465" y="433070"/>
            <a:ext cx="75444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3:3 不醉酒滋事，不打人，只要和蔼，不争竞，不贪财；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67000" y="1138555"/>
            <a:ext cx="567817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不饮酒过度。然而，这里的原则是作长老的在任何事情上都不该过度。这需要有力的自制。例如，在饮食和衣着上，长老不该过度；这试验他运用自制的能力。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0100" y="1138555"/>
            <a:ext cx="16560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8.</a:t>
            </a:r>
            <a:r>
              <a:rPr lang="zh-CN" altLang="en-US" sz="2000" b="1">
                <a:sym typeface="+mn-ea"/>
              </a:rPr>
              <a:t>不醉酒滋事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0100" y="2697480"/>
            <a:ext cx="15132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9.</a:t>
            </a:r>
            <a:r>
              <a:rPr lang="zh-CN" altLang="en-US" sz="2000" b="1">
                <a:sym typeface="+mn-ea"/>
              </a:rPr>
              <a:t>不打人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00100" y="3546475"/>
            <a:ext cx="101917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10.</a:t>
            </a:r>
            <a:r>
              <a:rPr lang="zh-CN" altLang="en-US" sz="2000" b="1">
                <a:sym typeface="+mn-ea"/>
              </a:rPr>
              <a:t>和蔼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00100" y="4396740"/>
            <a:ext cx="127444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11.</a:t>
            </a:r>
            <a:r>
              <a:rPr lang="zh-CN" altLang="en-US" sz="2000" b="1">
                <a:sym typeface="+mn-ea"/>
              </a:rPr>
              <a:t>不争竞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00100" y="5052695"/>
            <a:ext cx="127444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12.</a:t>
            </a:r>
            <a:r>
              <a:rPr lang="zh-CN" altLang="en-US" sz="2000" b="1">
                <a:sym typeface="+mn-ea"/>
              </a:rPr>
              <a:t>不贪财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49550" y="2697480"/>
            <a:ext cx="51993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这需要有力的约束脾气。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668270" y="3392805"/>
            <a:ext cx="56769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对待别人谦让、亲切、温和、合理、体贴，就是不严厉对待人。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667000" y="4396740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即不争吵，与人和睦。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667635" y="5052695"/>
            <a:ext cx="56775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钱财对所有的人都是试验。长老在钱财的事上必须清洁，特别因为召会的款项是由长老管理。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8840" y="450850"/>
            <a:ext cx="752411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3:4 好好管理自己的家，使儿女凡事庄重服从。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3:5 人若不知道管理自己的家，怎能照料神的召会？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3:6 初信的不可作监督，恐怕他为高傲所蒙蔽，就落在魔鬼所受的审判里。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8840" y="2346325"/>
            <a:ext cx="743966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作长老的应当操练好好管理自己的家，并维持良好的秩序。</a:t>
            </a:r>
            <a:r>
              <a:rPr lang="zh-CN" altLang="en-US" sz="2000" b="1"/>
              <a:t>这证明这人合格作地方召会的监督。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8840" y="1861820"/>
            <a:ext cx="2550795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13.</a:t>
            </a:r>
            <a:r>
              <a:rPr lang="zh-CN" altLang="en-US" sz="2000" b="1">
                <a:sym typeface="+mn-ea"/>
              </a:rPr>
              <a:t>好好管理自己的家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7885" y="3630295"/>
            <a:ext cx="748157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初信的，</a:t>
            </a:r>
            <a:r>
              <a:rPr lang="zh-CN" altLang="en-US" sz="2000" b="1"/>
              <a:t>直译，新植者。指初得主的生命，还没有在主的生命里发展长大的人。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8840" y="4427855"/>
            <a:ext cx="744029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蒙蔽，直译，为烟雾所遮蔽。在这里高傲比作烟雾，遮蔽人的心思，将其弄瞎，用高傲的自大使其昏昧。为高傲所蒙蔽的人，就落在魔鬼所受的审判里。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8840" y="3140075"/>
            <a:ext cx="1784985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14.</a:t>
            </a:r>
            <a:r>
              <a:rPr lang="zh-CN" altLang="en-US" sz="2000" b="1">
                <a:sym typeface="+mn-ea"/>
              </a:rPr>
              <a:t>不是初信的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35" y="662305"/>
            <a:ext cx="77755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3:7 监督也必须在外人中间有好见证，恐怕他落在魔鬼借着人的辱骂所设的网罗里。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5635" y="2272030"/>
            <a:ext cx="777621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长老向自己、向家人、向召会，向外人</a:t>
            </a:r>
            <a:r>
              <a:rPr lang="en-US" altLang="zh-CN" sz="2400" b="1"/>
              <a:t>——</a:t>
            </a:r>
            <a:r>
              <a:rPr lang="zh-CN" altLang="en-US" sz="2400" b="1"/>
              <a:t>社会，都必须是对的。并且照上下文看，长老在意愿、动机、性格、态度和言行上，也都必须是对的。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落在魔鬼所受的审判里，是由于长老本身的高傲；落在魔鬼的网罗里，是因外人的辱骂而引起。长老应该警惕，一面不高傲，另一面不被人辱骂，好避开魔鬼的纠缠。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35635" y="1681480"/>
            <a:ext cx="332740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15.</a:t>
            </a:r>
            <a:r>
              <a:rPr lang="zh-CN" altLang="en-US" sz="2400" b="1">
                <a:sym typeface="+mn-ea"/>
              </a:rPr>
              <a:t>在外人中间有好见证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2795" y="328295"/>
            <a:ext cx="425196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作执事的资格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2160" y="838200"/>
            <a:ext cx="75438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3:8 作执事的也是如此，必须庄重，不一口两舌，不酗酒成瘾，不贪卑鄙的利益；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4065" y="2047240"/>
            <a:ext cx="754253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执事要庄重。这美德引起并博得尊敬和敬重。庄重的人既不松散，也不轻率。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3430" y="1590675"/>
            <a:ext cx="204914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1.</a:t>
            </a:r>
            <a:r>
              <a:rPr lang="zh-CN" altLang="en-US" sz="2000" b="1">
                <a:sym typeface="+mn-ea"/>
              </a:rPr>
              <a:t>庄重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4065" y="2823210"/>
            <a:ext cx="295402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2.</a:t>
            </a:r>
            <a:r>
              <a:rPr lang="zh-CN" altLang="en-US" sz="2000" b="1">
                <a:sym typeface="+mn-ea"/>
              </a:rPr>
              <a:t>不一口两舌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7080" y="3281045"/>
            <a:ext cx="760920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蛇是一口两舌的。地方召会中作执事的，在服事众圣徒，接触他们时，很容易一口两舌。这样，他们就是活出古蛇魔鬼的性情，把死亡带进召会生活中。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75335" y="4826635"/>
            <a:ext cx="760349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酗酒成瘾，表征无法自制。执事在地方召会的事奉中，必须充分自制。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67080" y="4396740"/>
            <a:ext cx="295529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3.</a:t>
            </a:r>
            <a:r>
              <a:rPr lang="zh-CN" altLang="en-US" sz="2000" b="1">
                <a:sym typeface="+mn-ea"/>
              </a:rPr>
              <a:t>不酗酒成瘾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67080" y="5599430"/>
            <a:ext cx="347472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4.</a:t>
            </a:r>
            <a:r>
              <a:rPr lang="zh-CN" altLang="en-US" sz="2000" b="1">
                <a:sym typeface="+mn-ea"/>
              </a:rPr>
              <a:t>不贪卑鄙的利益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67080" y="6058535"/>
            <a:ext cx="760920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作执事的服事圣徒，不该从中取利；这乃是贪求卑鄙的利益。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2839</Words>
  <Application>Microsoft Office PowerPoint</Application>
  <PresentationFormat>全屏显示(4:3)</PresentationFormat>
  <Paragraphs>109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9</cp:revision>
  <dcterms:created xsi:type="dcterms:W3CDTF">2020-03-23T07:12:00Z</dcterms:created>
  <dcterms:modified xsi:type="dcterms:W3CDTF">2020-10-14T03:31:51Z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