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444077" y="1730234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提多书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健康话，劝众人，清明自守等候神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4250" y="502920"/>
            <a:ext cx="807078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嘱咐奴仆在奴役的社会制度中，要行得好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86384" y="1195832"/>
            <a:ext cx="7827264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2:9 劝奴仆要凡事服从自己的主人，讨他们的喜欢，不可顶撞他们， </a:t>
            </a:r>
          </a:p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2:10 不可私拿东西，却要显为绝对优良可信，好使我们救主神的教训在凡事上都得光荣。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84249" y="2301240"/>
            <a:ext cx="7630113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>
                <a:sym typeface="+mn-ea"/>
              </a:rPr>
              <a:t>“</a:t>
            </a:r>
            <a:r>
              <a:rPr lang="zh-CN" altLang="en-US" sz="2000">
                <a:sym typeface="+mn-ea"/>
              </a:rPr>
              <a:t>奴仆</a:t>
            </a:r>
            <a:r>
              <a:rPr lang="en-US" altLang="zh-CN" sz="2000">
                <a:sym typeface="+mn-ea"/>
              </a:rPr>
              <a:t>”</a:t>
            </a:r>
            <a:r>
              <a:rPr lang="zh-CN" altLang="en-US" sz="2000">
                <a:sym typeface="+mn-ea"/>
              </a:rPr>
              <a:t>，</a:t>
            </a:r>
            <a:r>
              <a:rPr lang="zh-CN" altLang="en-US" sz="2000"/>
              <a:t>不是指仆人，乃是指像牛马一样，从市场上买来的奴隶。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84249" y="3000375"/>
            <a:ext cx="7431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>
                <a:sym typeface="+mn-ea"/>
              </a:rPr>
              <a:t>要凡事服从自己的主人，讨他们的喜欢，不可顶撞他们。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84249" y="3442970"/>
            <a:ext cx="5473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>
                <a:sym typeface="+mn-ea"/>
              </a:rPr>
              <a:t> 不可私拿东西，却要显为绝对优良可信。</a:t>
            </a:r>
            <a:endParaRPr lang="zh-CN" altLang="en-US" sz="2000"/>
          </a:p>
        </p:txBody>
      </p:sp>
      <p:sp>
        <p:nvSpPr>
          <p:cNvPr id="7" name="文本框 6"/>
          <p:cNvSpPr txBox="1"/>
          <p:nvPr/>
        </p:nvSpPr>
        <p:spPr>
          <a:xfrm>
            <a:off x="984250" y="4174490"/>
            <a:ext cx="5185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>
                <a:sym typeface="+mn-ea"/>
              </a:rPr>
              <a:t>使我们救主神的教训在凡事上都得光荣 </a:t>
            </a:r>
            <a:endParaRPr lang="zh-CN" altLang="en-US" sz="2000"/>
          </a:p>
        </p:txBody>
      </p:sp>
      <p:sp>
        <p:nvSpPr>
          <p:cNvPr id="8" name="下箭头 7"/>
          <p:cNvSpPr/>
          <p:nvPr/>
        </p:nvSpPr>
        <p:spPr>
          <a:xfrm>
            <a:off x="3777615" y="3825240"/>
            <a:ext cx="85129" cy="2330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9" name="文本框 8"/>
          <p:cNvSpPr txBox="1"/>
          <p:nvPr/>
        </p:nvSpPr>
        <p:spPr>
          <a:xfrm>
            <a:off x="984250" y="4700270"/>
            <a:ext cx="807078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/>
              <a:t>“</a:t>
            </a:r>
            <a:r>
              <a:rPr lang="zh-CN" altLang="en-US" sz="2000"/>
              <a:t>光荣</a:t>
            </a:r>
            <a:r>
              <a:rPr lang="en-US" altLang="zh-CN" sz="2000"/>
              <a:t>”</a:t>
            </a:r>
            <a:r>
              <a:rPr lang="zh-CN" altLang="en-US" sz="2000"/>
              <a:t>，或，美饰。与提前二9之妆饰同。奴仆的忠信能成为我们救主神教训的美饰。神的教训竟然能从奴仆的行为得到光荣！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4725" y="1167130"/>
            <a:ext cx="6724523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2:11 因为神救万人的恩典，已经显现出来，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4725" y="2099310"/>
            <a:ext cx="719455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</a:rPr>
              <a:t>11～14节是神救恩经纶显著的摘要。使徒以此作为他在1～10节劝勉的原因。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74725" y="3207385"/>
            <a:ext cx="7101205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神的恩典实际上就是神自己在基督里作我们的一切，给我们享受。见约一17注1。这恩典在神救恩的经纶里，扮演最重要的角色。 </a:t>
            </a:r>
          </a:p>
          <a:p>
            <a:r>
              <a:rPr lang="zh-CN" altLang="en-US" sz="2400"/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74725" y="4531741"/>
            <a:ext cx="7194550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神永远的恩典，拯救的恩典，是在基督里所命定的，为将祂的救恩，就是完全的救恩，包含赦罪、称义、和好、救赎、重生、圣别、变化并模成带给我们；并将我们赎回归神；且将祂的生命分赐给我们；还将我们带进与祂生机的联结里，以完成祂永远的定旨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3745" y="2261870"/>
            <a:ext cx="7423150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属世的情欲指在这世上得满足、喜悦的情欲。不敬虔是不彰显神，属世的情欲是彰显我们的肉体。这二者都该弃绝，使我们过彰显神和约束肉体的生活。过自守的生活，即过谨慎、自约的生活。自守是对我们自己，公义是对别人，敬虔是对神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53745" y="1000760"/>
            <a:ext cx="742378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2:12 教导我们弃绝不敬虔和属世的情欲，好在今世过自守、公义、敬虔的生活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53745" y="4367276"/>
            <a:ext cx="742315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神的恩典教导我们过自守、公义、敬虔的生活。这要求我们弃绝不敬虔和属世的情欲。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2329" y="2110740"/>
            <a:ext cx="7844101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那有福的盼望，乃是基督在祂荣耀里的显现。基督的显现要带我们进入完满的儿子名分，就是我们的身体得赎，使我们得享神儿女之荣耀的自由，我们得救乃是为此。这就是永远生命的盼望，永远福分的盼望，在三一神永远的生命里有福的盼望；保罗成为使徒就是基于这盼望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2330" y="937895"/>
            <a:ext cx="7843429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2:13 等候那有福的盼望，就是至大的神和我们的救主，耶稣基督之荣耀的显现。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62330" y="4215892"/>
            <a:ext cx="7842758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指那已经赐给了子，并且我们这些神的众子，也要被带进其中之父的荣耀。神在万世以前，凭祂的智慧预定我们要得着这荣耀；全般恩典的神也已呼召我们，拯救我们进入这永远的荣耀。这重大的荣耀，是极尽超越且永远的，我们要因这荣耀而得荣。基督，我们至大的神和救主这荣耀的显现，乃是我们所等候那有福的盼望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7580" y="800100"/>
            <a:ext cx="7576185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2:14 祂为我们舍了自己，要赎我们脱离一切的不法，并洁净我们，归祂自己成为独特的子民，作祂特有的产业，热心行善。 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57580" y="2753741"/>
            <a:ext cx="7576820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主为我们舍了自己，是为着我们，不是代替我们。赎指用代价买。基督为我们舍了自己，不仅要赎我们脱离一切的不法，并且洁净我们，归祂自己成为独特的子民，作祂特有的产业。独特的子民，作祂特有的产业，取自旧约的说法，指神自己所特有的子民，作祂的奇珍，祂自己的产业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43000" y="797560"/>
            <a:ext cx="699452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2:15 这些事你要讲说，也要用各等权柄劝勉人、责备人；不可叫人轻看你。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43635" y="1847850"/>
            <a:ext cx="6993890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保罗所说的</a:t>
            </a:r>
            <a:r>
              <a:rPr lang="en-US" altLang="zh-CN" sz="2400"/>
              <a:t>“</a:t>
            </a:r>
            <a:r>
              <a:rPr lang="zh-CN" altLang="en-US" sz="2400"/>
              <a:t>这些事</a:t>
            </a:r>
            <a:r>
              <a:rPr lang="en-US" altLang="zh-CN" sz="2400"/>
              <a:t>”</a:t>
            </a:r>
            <a:r>
              <a:rPr lang="zh-CN" altLang="en-US" sz="2400"/>
              <a:t>，是指</a:t>
            </a:r>
            <a:r>
              <a:rPr lang="en-US" altLang="zh-CN" sz="2400"/>
              <a:t>1~14</a:t>
            </a:r>
            <a:r>
              <a:rPr lang="zh-CN" altLang="en-US" sz="2400"/>
              <a:t>中一切的事。提多受嘱咐要讲说这些事，也要用各等权柄劝勉人、责备人。权柄，直译，命令。</a:t>
            </a:r>
            <a:r>
              <a:rPr lang="en-US" altLang="zh-CN" sz="2400"/>
              <a:t>“</a:t>
            </a:r>
            <a:r>
              <a:rPr lang="zh-CN" altLang="en-US" sz="2400"/>
              <a:t>用各等权柄</a:t>
            </a:r>
            <a:r>
              <a:rPr lang="en-US" altLang="zh-CN" sz="2400"/>
              <a:t>”</a:t>
            </a:r>
            <a:r>
              <a:rPr lang="zh-CN" altLang="en-US" sz="2400"/>
              <a:t>是形容</a:t>
            </a:r>
            <a:r>
              <a:rPr lang="en-US" altLang="zh-CN" sz="2400"/>
              <a:t>“</a:t>
            </a:r>
            <a:r>
              <a:rPr lang="zh-CN" altLang="en-US" sz="2400"/>
              <a:t>劝勉人</a:t>
            </a:r>
            <a:r>
              <a:rPr lang="en-US" altLang="zh-CN" sz="2400"/>
              <a:t>”</a:t>
            </a:r>
            <a:r>
              <a:rPr lang="zh-CN" altLang="en-US" sz="2400"/>
              <a:t>和</a:t>
            </a:r>
            <a:r>
              <a:rPr lang="en-US" altLang="zh-CN" sz="2400"/>
              <a:t>“</a:t>
            </a:r>
            <a:r>
              <a:rPr lang="zh-CN" altLang="en-US" sz="2400"/>
              <a:t>责备人</a:t>
            </a:r>
            <a:r>
              <a:rPr lang="en-US" altLang="zh-CN" sz="2400"/>
              <a:t>”</a:t>
            </a:r>
            <a:r>
              <a:rPr lang="zh-CN" altLang="en-US" sz="2400"/>
              <a:t>。用各等权柄劝勉人、责备人，就是在各方面用权柄的话，命令式的劝告人、指责人，如同命令人一样。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43635" y="4499610"/>
            <a:ext cx="6993255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ym typeface="+mn-ea"/>
              </a:rPr>
              <a:t>保罗的劝勉，</a:t>
            </a:r>
            <a:r>
              <a:rPr lang="en-US" altLang="zh-CN" sz="2400">
                <a:sym typeface="+mn-ea"/>
              </a:rPr>
              <a:t>“</a:t>
            </a:r>
            <a:r>
              <a:rPr lang="zh-CN" altLang="en-US" sz="2400">
                <a:sym typeface="+mn-ea"/>
              </a:rPr>
              <a:t>不可叫人轻看你</a:t>
            </a:r>
            <a:r>
              <a:rPr lang="en-US" altLang="zh-CN" sz="2400">
                <a:sym typeface="+mn-ea"/>
              </a:rPr>
              <a:t>”</a:t>
            </a:r>
            <a:r>
              <a:rPr lang="zh-CN" altLang="en-US" sz="2400">
                <a:sym typeface="+mn-ea"/>
              </a:rPr>
              <a:t>，连于前句权柄之事的劝勉，乃是全章嘱咐提多的结语。这劝勉主要的是关乎他的教训。健康的教训同那合乎敬虔的健康话语，使他保持庄重，引起人的敬重和尊敬。</a:t>
            </a:r>
            <a:endParaRPr lang="zh-CN" altLang="en-US"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16685" y="1299210"/>
            <a:ext cx="6410579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带各种年龄的圣徒过有秩序的生活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16685" y="2002155"/>
            <a:ext cx="6803771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嘱咐奴仆在奴役的社会制度中，要行得好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16685" y="2811145"/>
            <a:ext cx="3057247" cy="5232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 dirty="0">
                <a:sym typeface="+mn-ea"/>
              </a:rPr>
              <a:t>神救恩经纶的摘要</a:t>
            </a:r>
            <a:endParaRPr lang="zh-CN" altLang="en-US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28090" y="1513840"/>
            <a:ext cx="6943090" cy="3250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2:11 因为神救万人的恩典，已经显现出来，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2:12 教导我们弃绝不敬虔和属世的情欲，好在今世过自守、公义、敬虔的生活，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2:13 等候那有福的盼望，就是至大的神和我们的救主，耶稣基督之荣耀的显现。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16685" y="1262634"/>
            <a:ext cx="6163691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带各种年龄的圣徒过有秩序的生活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16685" y="2431669"/>
            <a:ext cx="6675164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嘱咐奴仆在奴役的社会制度中，要行得好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84605" y="797560"/>
            <a:ext cx="677989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2:1 至于你，要讲那合乎健康教训的话。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84605" y="1582420"/>
            <a:ext cx="6233160" cy="31085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dirty="0"/>
              <a:t>健康的教训总是照着信仰的真理，乃是使徒教训的内容，也是神新约经纶的内容；不仅供应信徒生命的供应，医治属灵的疾病，而且这样作也将召会带进良好秩序的健康光景中。因此，在提前、提后、提多这三卷对付召会混乱和败落的书信里，非常强调健康的教训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5340" y="503555"/>
            <a:ext cx="7513955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2400" b="1">
                <a:latin typeface="仿宋" panose="02010609060101010101" pitchFamily="49" charset="-122"/>
                <a:ea typeface="仿宋" panose="02010609060101010101" pitchFamily="49" charset="-122"/>
              </a:defRPr>
            </a:lvl1pPr>
          </a:lstStyle>
          <a:p>
            <a:r>
              <a:rPr lang="zh-CN" altLang="en-US" dirty="0"/>
              <a:t>2:2 劝老年人要节制适度、庄重、清明自守，在信、爱、忍耐上都要健康。 </a:t>
            </a:r>
          </a:p>
          <a:p>
            <a:r>
              <a:rPr lang="zh-CN" altLang="en-US" dirty="0"/>
              <a:t>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8840" y="1585214"/>
            <a:ext cx="74504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ym typeface="+mn-ea"/>
              </a:rPr>
              <a:t>庄重，指一种在人格上配得尊敬的品格，含示尊严，引起并博得别人的尊重。我们基督徒的生活，该以一种博得人尊敬的可敬品格，向人彰显神。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878840" y="2690114"/>
            <a:ext cx="76003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dirty="0">
                <a:sym typeface="+mn-ea"/>
              </a:rPr>
              <a:t>清明自守，指理解事物，不仅敏锐而且谨慎。无论我们年龄大小，我们都需要清明自守。我们若清明自守，就会避免太热或太冷的极端。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878840" y="3853815"/>
            <a:ext cx="744982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我们若要在信上健康，就需要每天接受来自我们与三一神之间生机联结的灌输。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78840" y="4667250"/>
            <a:ext cx="7341616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我们若在信上健康，自然会在爱上健康，避免爱别人太过或不及。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78840" y="5625084"/>
            <a:ext cx="760031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我们若有充分的忍耐，就能忍受困扰并苦恼我们的事。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3575" y="630555"/>
            <a:ext cx="800925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sym typeface="+mn-ea"/>
              </a:rPr>
              <a:t>2:3 劝老年妇人也是一样，在举止行动上，要和有分于圣事的人相称，不说谗言，不被酒奴役，将善美的事教导人，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663575" y="1305560"/>
            <a:ext cx="80092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举止行动，意即行为；包括态度和习惯。圣事，也许是指我们在召会中事奉的特别用辞。在召会中任何事奉都是圣的，我们的举止行动该和这圣的事奉相称。举止行动包括我们在态度、外表、和行为上所是的一切。这一切都该和我们所有分于召会事奉的那部分相称。尤其年长的姊妹该有和圣事相称的举止行动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1680" y="2745105"/>
            <a:ext cx="793178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魔鬼是好说谗言的。说谗言，就是活出那邪恶毁谤者的性情。年长的姊妹，该逃避谗言，逃避魔鬼的恶行。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1680" y="3663950"/>
            <a:ext cx="77787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被酒奴役，直译，被多酒奴役。比较提前三章八节的成瘾。被奴役可能比成瘾更糟。老年妇人的确不该被酒奴役。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41680" y="4743450"/>
            <a:ext cx="78422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老年妇人该</a:t>
            </a:r>
            <a:r>
              <a:rPr lang="en-US" altLang="zh-CN"/>
              <a:t>“</a:t>
            </a:r>
            <a:r>
              <a:rPr lang="zh-CN" altLang="en-US"/>
              <a:t>将善美的事教导人</a:t>
            </a:r>
            <a:r>
              <a:rPr lang="en-US" altLang="zh-CN"/>
              <a:t>”</a:t>
            </a:r>
            <a:r>
              <a:rPr lang="zh-CN" altLang="en-US"/>
              <a:t>，并且训练年轻的妇人。将善美的事教导人，就是给与美好的教导。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245995" y="1581785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老年男人</a:t>
            </a:r>
          </a:p>
        </p:txBody>
      </p:sp>
      <p:sp>
        <p:nvSpPr>
          <p:cNvPr id="3" name="左大括号 2"/>
          <p:cNvSpPr/>
          <p:nvPr/>
        </p:nvSpPr>
        <p:spPr>
          <a:xfrm>
            <a:off x="1875790" y="1687195"/>
            <a:ext cx="169545" cy="20002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4" name="文本框 3"/>
          <p:cNvSpPr txBox="1"/>
          <p:nvPr/>
        </p:nvSpPr>
        <p:spPr>
          <a:xfrm>
            <a:off x="870585" y="250317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老年人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245995" y="3519805"/>
            <a:ext cx="1415772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老年妇人</a:t>
            </a:r>
            <a:endParaRPr lang="zh-CN" altLang="en-US" sz="2400" b="1"/>
          </a:p>
        </p:txBody>
      </p:sp>
      <p:sp>
        <p:nvSpPr>
          <p:cNvPr id="6" name="文本框 5"/>
          <p:cNvSpPr txBox="1"/>
          <p:nvPr/>
        </p:nvSpPr>
        <p:spPr>
          <a:xfrm>
            <a:off x="3944620" y="979805"/>
            <a:ext cx="3124835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节制适度</a:t>
            </a:r>
          </a:p>
          <a:p>
            <a:r>
              <a:rPr lang="zh-CN" altLang="en-US" sz="2400" b="1">
                <a:sym typeface="+mn-ea"/>
              </a:rPr>
              <a:t>庄重</a:t>
            </a:r>
          </a:p>
          <a:p>
            <a:r>
              <a:rPr lang="zh-CN" altLang="en-US" sz="2400" b="1">
                <a:sym typeface="+mn-ea"/>
              </a:rPr>
              <a:t>清明自守</a:t>
            </a:r>
          </a:p>
          <a:p>
            <a:r>
              <a:rPr lang="zh-CN" altLang="en-US" sz="2400" b="1">
                <a:sym typeface="+mn-ea"/>
              </a:rPr>
              <a:t>在信、爱、忍耐上都要健康</a:t>
            </a:r>
            <a:endParaRPr lang="zh-CN" altLang="en-US" sz="2400" b="1"/>
          </a:p>
        </p:txBody>
      </p:sp>
      <p:sp>
        <p:nvSpPr>
          <p:cNvPr id="7" name="文本框 6"/>
          <p:cNvSpPr txBox="1"/>
          <p:nvPr/>
        </p:nvSpPr>
        <p:spPr>
          <a:xfrm>
            <a:off x="3878580" y="3096895"/>
            <a:ext cx="4511675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在举止行动上，要和有分于圣事的人相称不说谗言</a:t>
            </a:r>
          </a:p>
          <a:p>
            <a:r>
              <a:rPr lang="zh-CN" altLang="en-US" sz="2400" b="1">
                <a:sym typeface="+mn-ea"/>
              </a:rPr>
              <a:t>不被酒奴役</a:t>
            </a:r>
          </a:p>
          <a:p>
            <a:r>
              <a:rPr lang="zh-CN" altLang="en-US" sz="2400" b="1">
                <a:sym typeface="+mn-ea"/>
              </a:rPr>
              <a:t>将善美的事教导人</a:t>
            </a:r>
            <a:endParaRPr lang="zh-CN" altLang="en-US" sz="24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9499" y="435610"/>
            <a:ext cx="729732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-720000"/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2:4 好训练年轻的妇人爱丈夫，爱儿女， </a:t>
            </a:r>
          </a:p>
          <a:p>
            <a:pPr indent="-720000"/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2:5 清明自守，贞洁，料理家务，良善，服从自己的丈夫，免得神的话被毁谤。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64590" y="1740535"/>
            <a:ext cx="7212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>
                <a:sym typeface="+mn-ea"/>
              </a:rPr>
              <a:t>“</a:t>
            </a:r>
            <a:r>
              <a:rPr lang="zh-CN" altLang="en-US" sz="2400">
                <a:sym typeface="+mn-ea"/>
              </a:rPr>
              <a:t>爱丈夫，爱儿女</a:t>
            </a:r>
            <a:r>
              <a:rPr lang="en-US" altLang="zh-CN" sz="2400">
                <a:sym typeface="+mn-ea"/>
              </a:rPr>
              <a:t>”</a:t>
            </a:r>
            <a:r>
              <a:rPr lang="zh-CN" altLang="en-US" sz="2400">
                <a:sym typeface="+mn-ea"/>
              </a:rPr>
              <a:t>，直译，作爱丈夫者，爱儿女者。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64590" y="3690620"/>
            <a:ext cx="694309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在地方召会中，正确、充分教导之神的话，该由姊妹对丈夫的服从得着证实；不然，神的话就会被毁谤。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64590" y="2439035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ym typeface="+mn-ea"/>
              </a:rPr>
              <a:t>清明自守，贞洁，料理家务，良善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1164590" y="2994660"/>
            <a:ext cx="629602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强调了正确的婚姻生活和家庭生活。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16660" y="5501386"/>
            <a:ext cx="652907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 indent="-720000">
              <a:defRPr sz="2400" b="1">
                <a:latin typeface="仿宋" panose="02010609060101010101" pitchFamily="49" charset="-122"/>
                <a:ea typeface="仿宋" panose="02010609060101010101" pitchFamily="49" charset="-122"/>
              </a:defRPr>
            </a:lvl1pPr>
          </a:lstStyle>
          <a:p>
            <a:r>
              <a:rPr lang="zh-CN" altLang="en-US" dirty="0"/>
              <a:t>2:6 劝青年人也是一样，要清明自守。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9116" y="797560"/>
            <a:ext cx="6963284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2:1 至于你，要讲那合乎健康教训的话。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9116" y="1238250"/>
            <a:ext cx="775142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2:7 在凡事上你自己要显出善行的榜样，在教导上要不腐化，要庄重， </a:t>
            </a:r>
          </a:p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2:8 要用无可挑剔的健康言语，使那反对的人既没有坏事可说到我们，便自觉羞愧。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42975" y="3369056"/>
            <a:ext cx="746036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使徒已经嘱咐提多，要讲那合乎健康教训的话。现在，他进一步嘱咐提多，要显出善行的榜样。他的教训该是健康的，其中该显明三件事：(一)不腐化，没有被腐化或使人腐化的东西，每件事在内容、发表和动机上，都是单纯、真实、诚挚的；</a:t>
            </a:r>
          </a:p>
          <a:p>
            <a:r>
              <a:rPr lang="zh-CN" altLang="en-US" sz="2400" dirty="0"/>
              <a:t>(二)庄重，值得尊敬的尊严；</a:t>
            </a:r>
          </a:p>
          <a:p>
            <a:r>
              <a:rPr lang="zh-CN" altLang="en-US" sz="2400" dirty="0"/>
              <a:t>(三)健康的言语，就是无可责备、无可挑剔的言语，用健康的话所传讲的，把健康的事物供应人。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2036</Words>
  <Application>Microsoft Office PowerPoint</Application>
  <PresentationFormat>全屏显示(4:3)</PresentationFormat>
  <Paragraphs>72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2020-03-21T02:32:39Z</dcterms:created>
  <dcterms:modified xsi:type="dcterms:W3CDTF">2020-10-14T05:02:34Z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