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6" r:id="rId7"/>
    <p:sldId id="274" r:id="rId8"/>
    <p:sldId id="275" r:id="rId9"/>
    <p:sldId id="286" r:id="rId10"/>
    <p:sldId id="260" r:id="rId11"/>
    <p:sldId id="261" r:id="rId12"/>
    <p:sldId id="262" r:id="rId13"/>
    <p:sldId id="263" r:id="rId14"/>
    <p:sldId id="264" r:id="rId15"/>
    <p:sldId id="284" r:id="rId16"/>
    <p:sldId id="283" r:id="rId17"/>
    <p:sldId id="265" r:id="rId18"/>
    <p:sldId id="287" r:id="rId19"/>
    <p:sldId id="267" r:id="rId20"/>
    <p:sldId id="285" r:id="rId21"/>
    <p:sldId id="289" r:id="rId22"/>
  </p:sldIdLst>
  <p:sldSz cx="9144000" cy="6858000" type="screen4x3"/>
  <p:notesSz cx="7104063" cy="1023461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346032915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88716678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74790533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240050707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138108990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589516890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3989793245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4018579330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401749883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975696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72372619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3535787818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791332979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3225339948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23254841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1196820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42783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1454656836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1975810572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448322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97129555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32098084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lum bright="76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1030" descr="yishi"/>
          <p:cNvPicPr>
            <a:picLocks noChangeAspect="1"/>
          </p:cNvPicPr>
          <p:nvPr/>
        </p:nvPicPr>
        <p:blipFill>
          <a:blip r:embed="rId13">
            <a:lum bright="76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借耶稣，献祭物，赞美行善和供输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984250" y="2341563"/>
            <a:ext cx="73199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</a:rPr>
              <a:t>靠恩典得坚固，留在新约里，享受基督作恩典</a:t>
            </a:r>
          </a:p>
        </p:txBody>
      </p:sp>
      <p:sp>
        <p:nvSpPr>
          <p:cNvPr id="12291" name="文本框 2"/>
          <p:cNvSpPr txBox="1">
            <a:spLocks noChangeArrowheads="1"/>
          </p:cNvSpPr>
          <p:nvPr/>
        </p:nvSpPr>
        <p:spPr bwMode="auto">
          <a:xfrm>
            <a:off x="984250" y="703263"/>
            <a:ext cx="7326313" cy="142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13:9 你们不要被各样怪异的教训带入歧途，因为心靠恩典得坚固，不靠祭物作食物，才是好的；那靠祭物作食物而行的，从来没有得着益处。 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992188" y="2997200"/>
            <a:ext cx="2325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ym typeface="+mn-ea"/>
              </a:rPr>
              <a:t>各样怪异的教训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992188" y="3632200"/>
            <a:ext cx="2019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ym typeface="+mn-ea"/>
              </a:rPr>
              <a:t>靠祭物作食物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1"/>
          <p:cNvSpPr txBox="1">
            <a:spLocks noChangeArrowheads="1"/>
          </p:cNvSpPr>
          <p:nvPr/>
        </p:nvSpPr>
        <p:spPr bwMode="auto">
          <a:xfrm>
            <a:off x="771525" y="449263"/>
            <a:ext cx="755808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13:10 我们有一祭坛，其上的祭物，是那些事奉帐幕的人没有权利吃的。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71525" y="1341438"/>
            <a:ext cx="76152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十字架是我们的祭坛，基督在其上将自己当作赎罪祭献上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73113" y="2262188"/>
            <a:ext cx="74993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13:11 原来祭牲的血，由大祭司为着罪带进至圣所，祭牲的身体，被烧在营外。 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773113" y="3270250"/>
            <a:ext cx="7556500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无论希伯来的基督徒参加过多少次节期，吃过多少次礼仪的食物，他们总不能吃赎罪的祭牲。但他们现在享受基督作赎罪祭。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773113" y="4657725"/>
            <a:ext cx="7556500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赎罪祭不是给人吃，乃是给人接受遮罪的功效。现今真正的赎罪祭乃是基督，祂已经为我们的罪，将自己献给神，为我们成就了完全的救赎（比遮罪更好），将我们带进新约下在祂里面对神恩典的享受。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文本框 1"/>
          <p:cNvSpPr txBox="1">
            <a:spLocks noChangeArrowheads="1"/>
          </p:cNvSpPr>
          <p:nvPr/>
        </p:nvSpPr>
        <p:spPr bwMode="auto">
          <a:xfrm>
            <a:off x="955675" y="703263"/>
            <a:ext cx="7493000" cy="105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13:12 所以耶稣为要借自己的血圣别百姓，也就在城门外受苦。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955675" y="1863725"/>
            <a:ext cx="7494588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zh-CN" altLang="en-US" sz="2400" b="1"/>
              <a:t>基督是那圣别人的，祂在十字架上受死，流出血来，又带着祂的血进入至圣所，使祂能借着祂属天祭司职分的天上职事，作圣别人的工作；并使我们借着祂的血进入幔内，有分于祂这位属天的圣别人者。我们这样有分于祂，就能借十字架这圣别人的路，跟随祂出到营外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819150" y="858838"/>
            <a:ext cx="7621588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002060"/>
                </a:solidFill>
              </a:rPr>
              <a:t>出到营外就了祂去，忍受祂的凌辱，跟随祂走十字架圣别人的路</a:t>
            </a:r>
          </a:p>
        </p:txBody>
      </p:sp>
      <p:sp>
        <p:nvSpPr>
          <p:cNvPr id="15363" name="文本框 3"/>
          <p:cNvSpPr txBox="1">
            <a:spLocks noChangeArrowheads="1"/>
          </p:cNvSpPr>
          <p:nvPr/>
        </p:nvSpPr>
        <p:spPr bwMode="auto">
          <a:xfrm>
            <a:off x="819150" y="390525"/>
            <a:ext cx="74183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13:13 这样，我们也当出到营外就了祂去，忍受祂所受的凌辱。 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819150" y="1339850"/>
            <a:ext cx="2540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C00000"/>
                </a:solidFill>
              </a:rPr>
              <a:t>天上的基督是在幔内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819150" y="1858963"/>
            <a:ext cx="7486650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这位在幔内，在至圣所里天上的基督。祂在那里作我们的大祭司、天上的执事、和新约的中保。祂作我们的大祭司，在那里为我们代求，并将神一切的丰富，供应到我们里面。祂作天上的执事，为我们尽祂超特的职任；祂也是新约的中保，执行新约所包含的一切内容，作我们的享受。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819150" y="3606800"/>
            <a:ext cx="2540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C00000"/>
                </a:solidFill>
              </a:rPr>
              <a:t>信徒受鼓励进入幔内</a:t>
            </a: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819150" y="4165600"/>
            <a:ext cx="7418388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希伯来书给我们看见幔内天上的基督之后，就鼓励我们要进入幔内。在幔内，我们能望断一切以及于祂，并且能思想祂。我们需要直接的接触祂。祂既在幔内，我们也当进入幔内，才能看见祂，注目于祂，并思想祂，好接受祂的灌输和注入。</a:t>
            </a: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819150" y="5641975"/>
            <a:ext cx="6269038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C00000"/>
                </a:solidFill>
              </a:rPr>
              <a:t>进入幔内就是进到我们的灵里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  <p:bldP spid="10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"/>
          <p:cNvSpPr txBox="1">
            <a:spLocks noChangeArrowheads="1"/>
          </p:cNvSpPr>
          <p:nvPr/>
        </p:nvSpPr>
        <p:spPr bwMode="auto">
          <a:xfrm>
            <a:off x="815975" y="434975"/>
            <a:ext cx="630872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C00000"/>
                </a:solidFill>
              </a:rPr>
              <a:t>信徒受嘱咐出到营外跟随主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15975" y="977900"/>
            <a:ext cx="6454775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1.</a:t>
            </a:r>
            <a:r>
              <a:rPr lang="zh-CN" altLang="en-US" sz="2000" b="1"/>
              <a:t>摩西迁到营外，寻求主的人都到那里与他同聚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815975" y="1452563"/>
            <a:ext cx="5159375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2.</a:t>
            </a:r>
            <a:r>
              <a:rPr lang="zh-CN" altLang="en-US" sz="2000" b="1"/>
              <a:t>宗教是主所弃绝的营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989013" y="1974850"/>
            <a:ext cx="751998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宗教，不论是犹太教、天主教、更正教，都弃绝了主，成为营，成为主所弃绝的属人组织。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987425" y="2755900"/>
            <a:ext cx="738505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魔鬼曾把宗教注射到我们的血轮里；因此，营不仅在我们身外，也深深的在我们身内。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989013" y="3527425"/>
            <a:ext cx="7383462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宗教就是仅仅谈论神的事；在宗教里，教导</a:t>
            </a:r>
            <a:r>
              <a:rPr lang="zh-CN" altLang="en-US" sz="2000" b="1">
                <a:sym typeface="+mn-ea"/>
              </a:rPr>
              <a:t>人</a:t>
            </a:r>
            <a:r>
              <a:rPr lang="zh-CN" altLang="en-US" sz="2000" b="1"/>
              <a:t>来认识神，也教导人知道善恶。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989013" y="4300538"/>
            <a:ext cx="6530975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宗教不在意神的经纶，就是将三一神分赐到我们里面。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815975" y="4818063"/>
            <a:ext cx="7299325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3.</a:t>
            </a:r>
            <a:r>
              <a:rPr lang="zh-CN" altLang="en-US" sz="2000" b="1"/>
              <a:t>出到宗教之外就了耶稣去，忍受祂所受的凌辱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815975" y="5343525"/>
            <a:ext cx="756285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4.</a:t>
            </a:r>
            <a:r>
              <a:rPr lang="zh-CN" altLang="en-US" sz="2000" b="1"/>
              <a:t>至圣所使我们能走十字架的道路，而十字架的道路引我们进入国度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46125" y="2087563"/>
            <a:ext cx="7535863" cy="119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>
                <a:solidFill>
                  <a:srgbClr val="002060"/>
                </a:solidFill>
              </a:rPr>
              <a:t>在这里本没有常存的城，没有组织的范围，乃是寻求那要来的城，就是神的圣城新耶路撒冷</a:t>
            </a:r>
          </a:p>
        </p:txBody>
      </p:sp>
      <p:sp>
        <p:nvSpPr>
          <p:cNvPr id="17411" name="文本框 4"/>
          <p:cNvSpPr txBox="1">
            <a:spLocks noChangeArrowheads="1"/>
          </p:cNvSpPr>
          <p:nvPr/>
        </p:nvSpPr>
        <p:spPr bwMode="auto">
          <a:xfrm>
            <a:off x="746125" y="1281113"/>
            <a:ext cx="76914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13:14 我们在这里本没有常存的城，乃是寻求那要来的城。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889000" y="2446338"/>
            <a:ext cx="7331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</a:rPr>
              <a:t>在至圣所中借着耶稣，向神献上赞美的祭</a:t>
            </a:r>
          </a:p>
        </p:txBody>
      </p:sp>
      <p:sp>
        <p:nvSpPr>
          <p:cNvPr id="18435" name="文本框 2"/>
          <p:cNvSpPr txBox="1">
            <a:spLocks noChangeArrowheads="1"/>
          </p:cNvSpPr>
          <p:nvPr/>
        </p:nvSpPr>
        <p:spPr bwMode="auto">
          <a:xfrm>
            <a:off x="889000" y="1179513"/>
            <a:ext cx="71723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13:15 所以我们应当借着耶稣，常常向神献上赞美的祭，这就是承认主名之嘴唇的果子。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文本框 1"/>
          <p:cNvSpPr txBox="1">
            <a:spLocks noChangeArrowheads="1"/>
          </p:cNvSpPr>
          <p:nvPr/>
        </p:nvSpPr>
        <p:spPr bwMode="auto">
          <a:xfrm>
            <a:off x="819150" y="1000125"/>
            <a:ext cx="64166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1.</a:t>
            </a:r>
            <a:r>
              <a:rPr lang="zh-CN" altLang="en-US" sz="2000" b="1"/>
              <a:t>基督永不改变，永远是一样的</a:t>
            </a:r>
          </a:p>
        </p:txBody>
      </p:sp>
      <p:sp>
        <p:nvSpPr>
          <p:cNvPr id="19459" name="文本框 2"/>
          <p:cNvSpPr txBox="1">
            <a:spLocks noChangeArrowheads="1"/>
          </p:cNvSpPr>
          <p:nvPr/>
        </p:nvSpPr>
        <p:spPr bwMode="auto">
          <a:xfrm>
            <a:off x="819150" y="1546225"/>
            <a:ext cx="7380288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2.</a:t>
            </a:r>
            <a:r>
              <a:rPr lang="zh-CN" altLang="en-US" sz="2000" b="1"/>
              <a:t>持定那不改变的基督，而过真实且稳固的召会生活</a:t>
            </a:r>
          </a:p>
        </p:txBody>
      </p:sp>
      <p:sp>
        <p:nvSpPr>
          <p:cNvPr id="19460" name="文本框 3"/>
          <p:cNvSpPr txBox="1">
            <a:spLocks noChangeArrowheads="1"/>
          </p:cNvSpPr>
          <p:nvPr/>
        </p:nvSpPr>
        <p:spPr bwMode="auto">
          <a:xfrm>
            <a:off x="819150" y="2095500"/>
            <a:ext cx="7380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3.</a:t>
            </a:r>
            <a:r>
              <a:rPr lang="zh-CN" altLang="en-US" sz="2000" b="1"/>
              <a:t>靠恩典得坚固，留在新约里，享受基督作恩典</a:t>
            </a:r>
          </a:p>
        </p:txBody>
      </p:sp>
      <p:sp>
        <p:nvSpPr>
          <p:cNvPr id="19461" name="文本框 4"/>
          <p:cNvSpPr txBox="1">
            <a:spLocks noChangeArrowheads="1"/>
          </p:cNvSpPr>
          <p:nvPr/>
        </p:nvSpPr>
        <p:spPr bwMode="auto">
          <a:xfrm>
            <a:off x="819150" y="2641600"/>
            <a:ext cx="7380288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4.</a:t>
            </a:r>
            <a:r>
              <a:rPr lang="zh-CN" altLang="en-US" sz="2000" b="1"/>
              <a:t>十字架是我们的祭坛，基督在其上将自己当作赎罪祭献上</a:t>
            </a:r>
          </a:p>
        </p:txBody>
      </p:sp>
      <p:sp>
        <p:nvSpPr>
          <p:cNvPr id="19462" name="文本框 5"/>
          <p:cNvSpPr txBox="1">
            <a:spLocks noChangeArrowheads="1"/>
          </p:cNvSpPr>
          <p:nvPr/>
        </p:nvSpPr>
        <p:spPr bwMode="auto">
          <a:xfrm>
            <a:off x="819150" y="3186113"/>
            <a:ext cx="7380288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5.</a:t>
            </a:r>
            <a:r>
              <a:rPr lang="zh-CN" altLang="en-US" sz="2000" b="1"/>
              <a:t>基督的身体在城门外受十字架的死，祂的血被带进至圣所，使我们成为圣别</a:t>
            </a:r>
          </a:p>
        </p:txBody>
      </p:sp>
      <p:sp>
        <p:nvSpPr>
          <p:cNvPr id="19463" name="文本框 6"/>
          <p:cNvSpPr txBox="1">
            <a:spLocks noChangeArrowheads="1"/>
          </p:cNvSpPr>
          <p:nvPr/>
        </p:nvSpPr>
        <p:spPr bwMode="auto">
          <a:xfrm>
            <a:off x="819150" y="4000500"/>
            <a:ext cx="75946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6.</a:t>
            </a:r>
            <a:r>
              <a:rPr lang="zh-CN" altLang="en-US" sz="2000" b="1"/>
              <a:t>出到营外就了祂去，忍受祂的凌辱，跟随祂走十字架圣别人的路</a:t>
            </a:r>
          </a:p>
        </p:txBody>
      </p:sp>
      <p:sp>
        <p:nvSpPr>
          <p:cNvPr id="19464" name="文本框 7"/>
          <p:cNvSpPr txBox="1">
            <a:spLocks noChangeArrowheads="1"/>
          </p:cNvSpPr>
          <p:nvPr/>
        </p:nvSpPr>
        <p:spPr bwMode="auto">
          <a:xfrm>
            <a:off x="819150" y="4578350"/>
            <a:ext cx="75946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7.</a:t>
            </a:r>
            <a:r>
              <a:rPr lang="zh-CN" altLang="en-US" sz="2000" b="1"/>
              <a:t>在这里本没有常存的城，没有组织的范围，乃是寻求那要来的城，就是神的圣城新耶路撒冷</a:t>
            </a:r>
          </a:p>
        </p:txBody>
      </p:sp>
      <p:sp>
        <p:nvSpPr>
          <p:cNvPr id="19465" name="文本框 8"/>
          <p:cNvSpPr txBox="1">
            <a:spLocks noChangeArrowheads="1"/>
          </p:cNvSpPr>
          <p:nvPr/>
        </p:nvSpPr>
        <p:spPr bwMode="auto">
          <a:xfrm>
            <a:off x="844550" y="5464175"/>
            <a:ext cx="7543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8.</a:t>
            </a:r>
            <a:r>
              <a:rPr lang="zh-CN" altLang="en-US" sz="2000" b="1"/>
              <a:t>在至圣所中借着耶稣，向神献上赞美的祭</a:t>
            </a:r>
          </a:p>
        </p:txBody>
      </p:sp>
      <p:sp>
        <p:nvSpPr>
          <p:cNvPr id="19466" name="文本框 9"/>
          <p:cNvSpPr txBox="1">
            <a:spLocks noChangeArrowheads="1"/>
          </p:cNvSpPr>
          <p:nvPr/>
        </p:nvSpPr>
        <p:spPr bwMode="auto">
          <a:xfrm>
            <a:off x="844550" y="409575"/>
            <a:ext cx="47863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为着召会生活经历基督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33425" y="830263"/>
            <a:ext cx="7677150" cy="163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13:20 但愿平安的神，就是那凭永约之血，领群羊的大牧人我们的主耶稣，从死人中上来的， </a:t>
            </a:r>
          </a:p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13:21 在各样善事上成全你们，好实行祂的旨意；祂是在我们里面，借着耶稣基督，行祂看为可喜悦的事。愿荣耀归与祂，直到永永远远。阿们。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69925" y="2543175"/>
            <a:ext cx="774065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本书不是论到暂时的事物，如旧约的事物；乃是论到永远的事物，就是那些超越时空限制的事物，如永远的救恩、永远的审判、永远的救赎、永远的灵、永远的产业、和永远的约。</a:t>
            </a:r>
          </a:p>
          <a:p>
            <a:pPr eaLnBrk="1" hangingPunct="1"/>
            <a:r>
              <a:rPr lang="zh-CN" altLang="en-US" sz="2000" b="1"/>
              <a:t>新约不仅是更美之约，也是永远之约。这约永远有功效，因为是借着基督那永远有功效的宝血所立的。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69925" y="4283075"/>
            <a:ext cx="77438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神是在我们里面，借着耶稣基督，行祂看为可喜悦的事，使我们能实行祂的旨意。神为着祂的美意在我们里面运行，使我们立志并行事。本书从始至终都向我们陈明一位天上的基督。只有在这里，才用“（神）在我们里面，借着耶稣基督，行祂看为可喜悦的事”这句话，含示基督的内住。这说出神在我们里面，是借着内住的基督运行，使我们实行祂的旨意。</a:t>
            </a:r>
          </a:p>
        </p:txBody>
      </p:sp>
      <p:sp>
        <p:nvSpPr>
          <p:cNvPr id="20485" name="文本框 4"/>
          <p:cNvSpPr txBox="1">
            <a:spLocks noChangeArrowheads="1"/>
          </p:cNvSpPr>
          <p:nvPr/>
        </p:nvSpPr>
        <p:spPr bwMode="auto">
          <a:xfrm>
            <a:off x="787400" y="293688"/>
            <a:ext cx="793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结语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68338" y="1684338"/>
            <a:ext cx="7947025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30000"/>
              </a:lnSpc>
            </a:pPr>
            <a:r>
              <a:rPr lang="zh-CN" altLang="en-US" sz="2400" b="1"/>
              <a:t>希伯来书结束于祝福的话。我们要领略并有分于本书所揭示的一切，就需要恩典。要接受恩典，就需要来到施恩的宝座前，使我们得恩典，作应时的帮助。我们借着操练我们的灵，摸着至圣所里施恩的宝座，就得以享受恩典的灵，我们的心也就靠恩典得坚固。我们如此享受恩典，就能奔那摆在前头的赛程，以达到神经纶的目标。</a:t>
            </a:r>
          </a:p>
        </p:txBody>
      </p:sp>
      <p:sp>
        <p:nvSpPr>
          <p:cNvPr id="21507" name="文本框 2"/>
          <p:cNvSpPr txBox="1">
            <a:spLocks noChangeArrowheads="1"/>
          </p:cNvSpPr>
          <p:nvPr/>
        </p:nvSpPr>
        <p:spPr bwMode="auto">
          <a:xfrm>
            <a:off x="668338" y="973138"/>
            <a:ext cx="7134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13:25 愿恩典与你们众人同在。阿们。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文本框 1"/>
          <p:cNvSpPr txBox="1">
            <a:spLocks noChangeArrowheads="1"/>
          </p:cNvSpPr>
          <p:nvPr/>
        </p:nvSpPr>
        <p:spPr bwMode="auto">
          <a:xfrm>
            <a:off x="1038225" y="942975"/>
            <a:ext cx="718185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/>
              <a:t>13:8 耶稣基督，昨日、今日、直到永远，是一样的。 </a:t>
            </a:r>
          </a:p>
        </p:txBody>
      </p:sp>
      <p:sp>
        <p:nvSpPr>
          <p:cNvPr id="4099" name="文本框 2"/>
          <p:cNvSpPr txBox="1">
            <a:spLocks noChangeArrowheads="1"/>
          </p:cNvSpPr>
          <p:nvPr/>
        </p:nvSpPr>
        <p:spPr bwMode="auto">
          <a:xfrm>
            <a:off x="1038225" y="1679575"/>
            <a:ext cx="718185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/>
              <a:t>13:20 但愿平安的神，就是那凭永约之血，领群羊的大牧人我们的主耶稣，从死人中上来的， 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400" b="1"/>
              <a:t>13:21 在各样善事上成全你们，好实行祂的旨意；祂是在我们里面，借着耶稣基督，行祂看为可喜悦的事。愿荣耀归与祂，直到永永远远。阿们。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"/>
          <p:cNvSpPr txBox="1">
            <a:spLocks noChangeArrowheads="1"/>
          </p:cNvSpPr>
          <p:nvPr/>
        </p:nvSpPr>
        <p:spPr bwMode="auto">
          <a:xfrm>
            <a:off x="1539875" y="903288"/>
            <a:ext cx="606425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召会生活中的美德　十三1～19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六件实行的事　1～7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对基督的经历　8～15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/>
              <a:t>3.</a:t>
            </a:r>
            <a:r>
              <a:rPr lang="zh-CN" altLang="en-US" sz="2400" b="1" dirty="0"/>
              <a:t>另外四件必需的事　16～19 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结语　十三20～25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文本框 1"/>
          <p:cNvSpPr txBox="1">
            <a:spLocks noChangeArrowheads="1"/>
          </p:cNvSpPr>
          <p:nvPr/>
        </p:nvSpPr>
        <p:spPr bwMode="auto">
          <a:xfrm>
            <a:off x="1539875" y="903288"/>
            <a:ext cx="606425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召会生活中的美德　十三1～19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/>
              <a:t>1.</a:t>
            </a:r>
            <a:r>
              <a:rPr lang="zh-CN" altLang="en-US" sz="2400" b="1" dirty="0"/>
              <a:t>六件实行的事　1～7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/>
              <a:t>2.</a:t>
            </a:r>
            <a:r>
              <a:rPr lang="zh-CN" altLang="en-US" sz="2400" b="1" dirty="0"/>
              <a:t>对基督的经历　8～15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zh-CN" sz="2400" b="1" dirty="0"/>
              <a:t>3.</a:t>
            </a:r>
            <a:r>
              <a:rPr lang="zh-CN" altLang="en-US" sz="2400" b="1" dirty="0"/>
              <a:t>另外四件必需的事　16～19 </a:t>
            </a:r>
          </a:p>
          <a:p>
            <a:pPr eaLnBrk="1" hangingPunct="1">
              <a:lnSpc>
                <a:spcPct val="15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结语　十三20～25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文本框 1"/>
          <p:cNvSpPr txBox="1">
            <a:spLocks noChangeArrowheads="1"/>
          </p:cNvSpPr>
          <p:nvPr/>
        </p:nvSpPr>
        <p:spPr bwMode="auto">
          <a:xfrm>
            <a:off x="696913" y="706438"/>
            <a:ext cx="7907337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13:1 弟兄相爱要持久。 </a:t>
            </a:r>
          </a:p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13:2 不可忘记用爱接待客旅；因为有人借此不知不觉的款待了天使。 </a:t>
            </a:r>
          </a:p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13:3 你们要顾念被捆绑的人，好像与他们同受捆绑；也要顾念遭苦害的人，因为自己也在肉身之内。 </a:t>
            </a:r>
          </a:p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13:4 婚姻当在众人中间受尊重，床也不可污秽，因为淫乱和奸淫的人，神必审判。 </a:t>
            </a:r>
          </a:p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13:5 你们生活为人不可贪爱钱财，要以现有的为足；因为主曾说，“我绝不撇下你，也绝不丢弃你。” </a:t>
            </a:r>
          </a:p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13:6 所以我们放胆说，“主是帮助我的，我必不惧怕；人能把我怎么样？” </a:t>
            </a:r>
          </a:p>
          <a:p>
            <a:pPr eaLnBrk="1" hangingPunct="1"/>
            <a:r>
              <a:rPr lang="zh-CN" altLang="en-US" sz="2000" b="1">
                <a:latin typeface="华文仿宋" panose="02010600040101010101" pitchFamily="2" charset="-122"/>
                <a:ea typeface="华文仿宋" panose="02010600040101010101" pitchFamily="2" charset="-122"/>
              </a:rPr>
              <a:t>13:7 要记念那些带领你们，对你们讲过神话语的人，要效法他们的信心，留心看他们为人的结局。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96913" y="4652963"/>
            <a:ext cx="2579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弟兄相爱要持久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3956050" y="4652963"/>
            <a:ext cx="2273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用爱接待客旅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696913" y="5226050"/>
            <a:ext cx="28844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ym typeface="+mn-ea"/>
              </a:rPr>
              <a:t>3.</a:t>
            </a:r>
            <a:r>
              <a:rPr lang="zh-CN" altLang="en-US" sz="2400" b="1">
                <a:sym typeface="+mn-ea"/>
              </a:rPr>
              <a:t>要顾念被捆绑的人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3956050" y="5226050"/>
            <a:ext cx="3803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ym typeface="+mn-ea"/>
              </a:rPr>
              <a:t>4.</a:t>
            </a:r>
            <a:r>
              <a:rPr lang="zh-CN" altLang="en-US" sz="2400" b="1">
                <a:sym typeface="+mn-ea"/>
              </a:rPr>
              <a:t>婚姻当在众人中间受尊重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696913" y="5797550"/>
            <a:ext cx="2273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ym typeface="+mn-ea"/>
              </a:rPr>
              <a:t>5.</a:t>
            </a:r>
            <a:r>
              <a:rPr lang="zh-CN" altLang="en-US" sz="2400" b="1">
                <a:sym typeface="+mn-ea"/>
              </a:rPr>
              <a:t>不可贪爱钱财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3956050" y="5797550"/>
            <a:ext cx="3803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ym typeface="+mn-ea"/>
              </a:rPr>
              <a:t>6.</a:t>
            </a:r>
            <a:r>
              <a:rPr lang="zh-CN" altLang="en-US" sz="2400" b="1">
                <a:sym typeface="+mn-ea"/>
              </a:rPr>
              <a:t>要记念那些带领你们的人</a:t>
            </a:r>
          </a:p>
        </p:txBody>
      </p:sp>
      <p:sp>
        <p:nvSpPr>
          <p:cNvPr id="6153" name="文本框 8"/>
          <p:cNvSpPr txBox="1">
            <a:spLocks noChangeArrowheads="1"/>
          </p:cNvSpPr>
          <p:nvPr/>
        </p:nvSpPr>
        <p:spPr bwMode="auto">
          <a:xfrm>
            <a:off x="696913" y="190500"/>
            <a:ext cx="20145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细黑" panose="02010600040101010101" pitchFamily="2" charset="-122"/>
                <a:ea typeface="华文细黑" panose="02010600040101010101" pitchFamily="2" charset="-122"/>
                <a:sym typeface="+mn-ea"/>
              </a:rPr>
              <a:t>六件实行的事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文本框 1"/>
          <p:cNvSpPr txBox="1">
            <a:spLocks noChangeArrowheads="1"/>
          </p:cNvSpPr>
          <p:nvPr/>
        </p:nvSpPr>
        <p:spPr bwMode="auto">
          <a:xfrm>
            <a:off x="833438" y="395288"/>
            <a:ext cx="76327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13:16 只是不可忘记行善和供输，因为这样的祭物是神所喜悦的。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33438" y="4044950"/>
            <a:ext cx="75834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行善指施与，交通指供输，就是在圣徒的需要上有交通。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833438" y="1225550"/>
            <a:ext cx="7953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  <a:sym typeface="+mn-ea"/>
              </a:rPr>
              <a:t>行善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833438" y="3521075"/>
            <a:ext cx="7953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  <a:sym typeface="+mn-ea"/>
              </a:rPr>
              <a:t>供输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1690688" y="3521075"/>
            <a:ext cx="2019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ym typeface="+mn-ea"/>
              </a:rPr>
              <a:t>直译，交通。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833438" y="4492625"/>
            <a:ext cx="7583487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zh-CN" altLang="en-US" sz="2400" b="1">
                <a:sym typeface="+mn-ea"/>
              </a:rPr>
              <a:t>这样的行善和交通，也是信徒当献给神的祭物。这些也是正当召会生活中所需要的。倘若在召会中一些缺乏的圣徒得不着妥善的照顾和供输，这的确是不适当的。这是表明没有交通或交通不足。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833438" y="1647825"/>
            <a:ext cx="76327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zh-CN" altLang="en-US" sz="2400" b="1"/>
              <a:t>乃是指神经纶中的善。照着神的经纶行善，是讨神喜悦的祭物，而这行善，是照着神在我们心里的运行，就是照着生命之律的运行。我们外面的行善，必须是照着内里生命之律的运行。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框 1"/>
          <p:cNvSpPr txBox="1">
            <a:spLocks noChangeArrowheads="1"/>
          </p:cNvSpPr>
          <p:nvPr/>
        </p:nvSpPr>
        <p:spPr bwMode="auto">
          <a:xfrm>
            <a:off x="750888" y="581025"/>
            <a:ext cx="7672387" cy="1198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13:17 你们要信从那些带领你们的，且要服从；因他们为你们的魂儆醒，好像要交账的人；你们要使他们欢乐的作这事，不至叹息；若叹息，就与你们无益了。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50888" y="2016125"/>
            <a:ext cx="46736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  <a:sym typeface="+mn-ea"/>
              </a:rPr>
              <a:t>信从那些带领你们的，且要服从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50888" y="2536825"/>
            <a:ext cx="7673975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召会中的长老，不该自居权柄，而该用爱心照顾圣徒。长老们，忘记你们的权柄。就着圣徒一面说，他们应当顺从你们，服从你们。就着你们一面说，你们却不应该自居权柄。自居权柄是最丑陋的事。我们该单纯是我们所是的，不必自居甚么。虽然如此，在神的家中，为着基督身体的建造，我们中间必须有美丽的等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文本框 1"/>
          <p:cNvSpPr txBox="1">
            <a:spLocks noChangeArrowheads="1"/>
          </p:cNvSpPr>
          <p:nvPr/>
        </p:nvSpPr>
        <p:spPr bwMode="auto">
          <a:xfrm>
            <a:off x="860425" y="758825"/>
            <a:ext cx="7488238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13:18 请你们为我们祷告，因我们深信自己良心无亏，愿意凡事都行得好。 </a:t>
            </a:r>
            <a:endParaRPr lang="zh-CN" altLang="en-US" sz="2400" b="1">
              <a:latin typeface="华文仿宋" panose="02010600040101010101" pitchFamily="2" charset="-122"/>
              <a:ea typeface="华文仿宋" panose="02010600040101010101" pitchFamily="2" charset="-122"/>
            </a:endParaRPr>
          </a:p>
          <a:p>
            <a:pPr eaLnBrk="1" hangingPunct="1">
              <a:lnSpc>
                <a:spcPct val="120000"/>
              </a:lnSpc>
            </a:pPr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  <a:sym typeface="+mn-ea"/>
              </a:rPr>
              <a:t>13:19 我更加求你们为我祷告，使我能快些回到你们那里去。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60425" y="3028950"/>
            <a:ext cx="71596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</a:rPr>
              <a:t>为使徒祷告，也是召会生活的一面。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08025" y="685800"/>
            <a:ext cx="54133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召会生活实行的十项美德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08025" y="1363663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1.</a:t>
            </a:r>
            <a:r>
              <a:rPr lang="zh-CN" altLang="en-US" sz="2400" b="1"/>
              <a:t>弟兄持久相爱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08025" y="1868488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2.</a:t>
            </a:r>
            <a:r>
              <a:rPr lang="zh-CN" altLang="en-US" sz="2400" b="1"/>
              <a:t>用爱接待客旅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708025" y="2381250"/>
            <a:ext cx="31083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3.</a:t>
            </a:r>
            <a:r>
              <a:rPr lang="zh-CN" altLang="en-US" sz="2400" b="1"/>
              <a:t>顾念受苦的肢体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708025" y="2892425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4.</a:t>
            </a:r>
            <a:r>
              <a:rPr lang="zh-CN" altLang="en-US" sz="2400" b="1"/>
              <a:t>尊重婚姻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708025" y="3405188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5.</a:t>
            </a:r>
            <a:r>
              <a:rPr lang="zh-CN" altLang="en-US" sz="2400" b="1"/>
              <a:t>不可贪爱钱财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3636963" y="1363663"/>
            <a:ext cx="39385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6.</a:t>
            </a:r>
            <a:r>
              <a:rPr lang="zh-CN" altLang="en-US" sz="2400" b="1"/>
              <a:t>记念作神话语执事的人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3636963" y="2381250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8.</a:t>
            </a:r>
            <a:r>
              <a:rPr lang="zh-CN" altLang="en-US" sz="2400" b="1"/>
              <a:t>供输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3636963" y="1868488"/>
            <a:ext cx="12652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7.</a:t>
            </a:r>
            <a:r>
              <a:rPr lang="zh-CN" altLang="en-US" sz="2400" b="1"/>
              <a:t>行善</a:t>
            </a: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3636963" y="2892425"/>
            <a:ext cx="48609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9.</a:t>
            </a:r>
            <a:r>
              <a:rPr lang="zh-CN" altLang="en-US" sz="2400" b="1"/>
              <a:t>信从那些带领你们的，且要服从</a:t>
            </a: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3636963" y="3405188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10.</a:t>
            </a:r>
            <a:r>
              <a:rPr lang="zh-CN" altLang="en-US" sz="2400" b="1"/>
              <a:t>为使徒祷告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文本框 1"/>
          <p:cNvSpPr txBox="1">
            <a:spLocks noChangeArrowheads="1"/>
          </p:cNvSpPr>
          <p:nvPr/>
        </p:nvSpPr>
        <p:spPr bwMode="auto">
          <a:xfrm>
            <a:off x="877888" y="438150"/>
            <a:ext cx="2632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细黑" panose="02010600040101010101" pitchFamily="2" charset="-122"/>
                <a:ea typeface="华文细黑" panose="02010600040101010101" pitchFamily="2" charset="-122"/>
              </a:rPr>
              <a:t>对基督的经历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03275" y="1631950"/>
            <a:ext cx="7726363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基督是7节神话语的执事们所传讲并教导的话，是他们所过的生活，也是他们信心的创始者与成终者；祂是永久长存、不能改变、也没有改变的，直到永远祂仍是一样。在召会中绝不可传另一位耶稣，和另一个福音。我们要过真实且稳固的召会生活，就必须持定那昨日、今日、直到永远是一样的基督，不被各样怪异的教训带入歧途。</a:t>
            </a:r>
          </a:p>
        </p:txBody>
      </p:sp>
      <p:sp>
        <p:nvSpPr>
          <p:cNvPr id="11268" name="文本框 3"/>
          <p:cNvSpPr txBox="1">
            <a:spLocks noChangeArrowheads="1"/>
          </p:cNvSpPr>
          <p:nvPr/>
        </p:nvSpPr>
        <p:spPr bwMode="auto">
          <a:xfrm>
            <a:off x="804863" y="1066800"/>
            <a:ext cx="73675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华文仿宋" panose="02010600040101010101" pitchFamily="2" charset="-122"/>
                <a:ea typeface="华文仿宋" panose="02010600040101010101" pitchFamily="2" charset="-122"/>
              </a:rPr>
              <a:t>13:8 耶稣基督，昨日、今日、直到永远，是一样的。 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803275" y="5118100"/>
            <a:ext cx="72913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</a:rPr>
              <a:t>持定那不改变的基督，而过真实且稳固的召会生活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804863" y="4519613"/>
            <a:ext cx="62611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  <a:sym typeface="+mn-ea"/>
              </a:rPr>
              <a:t>基督永不改变，永远是一样的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5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2414</Words>
  <Application>Microsoft Office PowerPoint</Application>
  <PresentationFormat>全屏显示(4:3)</PresentationFormat>
  <Paragraphs>107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20</vt:i4>
      </vt:variant>
    </vt:vector>
  </HeadingPairs>
  <TitlesOfParts>
    <vt:vector size="30" baseType="lpstr">
      <vt:lpstr>Arial</vt:lpstr>
      <vt:lpstr>宋体</vt:lpstr>
      <vt:lpstr>Calibri</vt:lpstr>
      <vt:lpstr>微软雅黑</vt:lpstr>
      <vt:lpstr>华文隶书</vt:lpstr>
      <vt:lpstr>华文仿宋</vt:lpstr>
      <vt:lpstr>+mn-ea</vt:lpstr>
      <vt:lpstr>华文细黑</vt:lpstr>
      <vt:lpstr/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10</cp:revision>
  <dcterms:created xsi:type="dcterms:W3CDTF">2020-04-21T22:51:00Z</dcterms:created>
  <dcterms:modified xsi:type="dcterms:W3CDTF">2020-10-23T22:57:50Z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