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61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7104063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D4B5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70" d="100"/>
          <a:sy n="70" d="100"/>
        </p:scale>
        <p:origin x="11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pPr fontAlgn="base"/>
            <a:r>
              <a:rPr lang="zh-CN" altLang="en-US" strike="noStrike" noProof="1" smtClean="0"/>
              <a:t>单击此处编辑母版副标题样式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  <a:prstGeom prst="rect">
            <a:avLst/>
          </a:prstGeom>
        </p:spPr>
        <p:txBody>
          <a:bodyPr vert="eaVert"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6280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  <a:prstGeom prst="rect">
            <a:avLst/>
          </a:prstGeo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  <a:prstGeom prst="rect">
            <a:avLst/>
          </a:prstGeom>
        </p:spPr>
        <p:txBody>
          <a:bodyPr/>
          <a:lstStyle/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955"/>
            <a:ext cx="8229600" cy="1143000"/>
          </a:xfrm>
          <a:prstGeom prst="rect">
            <a:avLst/>
          </a:prstGeom>
        </p:spPr>
        <p:txBody>
          <a:bodyPr/>
          <a:lstStyle/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  <a:p>
            <a:pPr lvl="1" fontAlgn="base"/>
            <a:r>
              <a:rPr lang="zh-CN" altLang="en-US" strike="noStrike" noProof="1" smtClean="0"/>
              <a:t>第二级</a:t>
            </a:r>
          </a:p>
          <a:p>
            <a:pPr lvl="2" fontAlgn="base"/>
            <a:r>
              <a:rPr lang="zh-CN" altLang="en-US" strike="noStrike" noProof="1" smtClean="0"/>
              <a:t>第三级</a:t>
            </a:r>
          </a:p>
          <a:p>
            <a:pPr lvl="3" fontAlgn="base"/>
            <a:r>
              <a:rPr lang="zh-CN" altLang="en-US" strike="noStrike" noProof="1" smtClean="0"/>
              <a:t>第四级</a:t>
            </a:r>
          </a:p>
          <a:p>
            <a:pPr lvl="4" fontAlgn="base"/>
            <a:r>
              <a:rPr lang="zh-CN" altLang="en-US" strike="noStrike" noProof="1" smtClean="0"/>
              <a:t>第五级</a:t>
            </a:r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 fontAlgn="base"/>
            <a:r>
              <a:rPr lang="zh-CN" altLang="en-US" strike="noStrike" noProof="1" smtClean="0"/>
              <a:t>单击此处编辑母版标题样式</a:t>
            </a:r>
            <a:endParaRPr lang="zh-CN" altLang="en-US" strike="noStrike" noProof="1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pPr fontAlgn="base"/>
            <a:endParaRPr lang="zh-CN" altLang="en-US" strike="noStrike" noProof="1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 fontAlgn="base"/>
            <a:r>
              <a:rPr lang="zh-CN" altLang="en-US" strike="noStrike" noProof="1" smtClean="0"/>
              <a:t>单击此处编辑母版文本样式</a:t>
            </a:r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图片 1030" descr="yishi"/>
          <p:cNvPicPr>
            <a:picLocks noChangeAspect="1"/>
          </p:cNvPicPr>
          <p:nvPr/>
        </p:nvPicPr>
        <p:blipFill>
          <a:blip r:embed="rId13">
            <a:grayscl/>
            <a:lum bright="76001" contrast="-70000"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rtl="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2pPr>
      <a:lvl3pPr marL="914400" lvl="2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3pPr>
      <a:lvl4pPr marL="1371600" lvl="3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4pPr>
      <a:lvl5pPr marL="1828800" lvl="4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5pPr>
      <a:lvl6pPr marL="2286000" lvl="5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6pPr>
      <a:lvl7pPr marL="2743200" lvl="6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7pPr>
      <a:lvl8pPr marL="3200400" lvl="7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8pPr>
      <a:lvl9pPr marL="3657600" lvl="8" indent="0" algn="l" defTabSz="914400" rtl="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b="0" i="0" u="none" kern="1200" baseline="0">
          <a:solidFill>
            <a:schemeClr val="tx1"/>
          </a:solidFill>
          <a:latin typeface="Arial" panose="020B0604020202020204" pitchFamily="34" charset="0"/>
          <a:ea typeface="宋体" panose="02010600030101010101" pitchFamily="2" charset="-122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文本框 3"/>
          <p:cNvSpPr txBox="1"/>
          <p:nvPr/>
        </p:nvSpPr>
        <p:spPr>
          <a:xfrm>
            <a:off x="3041741" y="1730234"/>
            <a:ext cx="295465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5400" b="1" dirty="0">
                <a:latin typeface="微软雅黑" panose="020B0503020204020204" charset="-122"/>
                <a:ea typeface="微软雅黑" panose="020B0503020204020204" charset="-122"/>
              </a:rPr>
              <a:t>希伯来</a:t>
            </a:r>
            <a:r>
              <a:rPr lang="zh-CN" altLang="en-US" sz="5400" b="1" dirty="0" smtClean="0">
                <a:latin typeface="微软雅黑" panose="020B0503020204020204" charset="-122"/>
                <a:ea typeface="微软雅黑" panose="020B0503020204020204" charset="-122"/>
              </a:rPr>
              <a:t>书</a:t>
            </a:r>
            <a:endParaRPr lang="zh-CN" altLang="en-US" sz="5400" b="1" dirty="0">
              <a:latin typeface="微软雅黑" panose="020B0503020204020204" charset="-122"/>
              <a:ea typeface="微软雅黑" panose="020B0503020204020204" charset="-122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1005158" y="4481435"/>
            <a:ext cx="713368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600" b="1" dirty="0">
                <a:latin typeface="方正姚体" panose="02010601030101010101" pitchFamily="2" charset="-122"/>
                <a:ea typeface="方正姚体" panose="02010601030101010101" pitchFamily="2" charset="-122"/>
              </a:rPr>
              <a:t>趁现今，除恶心，坚守起初的确信</a:t>
            </a:r>
            <a:endParaRPr lang="zh-CN" altLang="en-US" sz="3600" b="1" dirty="0">
              <a:latin typeface="方正姚体" panose="02010601030101010101" pitchFamily="2" charset="-122"/>
              <a:ea typeface="方正姚体" panose="02010601030101010101" pitchFamily="2" charset="-122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3643202" y="3237851"/>
            <a:ext cx="167335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第 </a:t>
            </a:r>
            <a:r>
              <a:rPr lang="en-US" altLang="zh-CN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3 </a:t>
            </a:r>
            <a:r>
              <a:rPr lang="zh-CN" altLang="en-US" sz="3200" b="1" dirty="0" smtClean="0">
                <a:latin typeface="华文隶书" panose="02010800040101010101" pitchFamily="2" charset="-122"/>
                <a:ea typeface="华文隶书" panose="02010800040101010101" pitchFamily="2" charset="-122"/>
              </a:rPr>
              <a:t>章</a:t>
            </a:r>
            <a:endParaRPr lang="zh-CN" altLang="en-US" sz="3200" b="1" dirty="0">
              <a:latin typeface="华文隶书" panose="02010800040101010101" pitchFamily="2" charset="-122"/>
              <a:ea typeface="华文隶书" panose="02010800040101010101" pitchFamily="2" charset="-122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238250" y="155321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迦南美地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3000375" y="1163955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召会时代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000375" y="1921510"/>
            <a:ext cx="171323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千年国时代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3000375" y="2932430"/>
            <a:ext cx="1407160" cy="460375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新天新地</a:t>
            </a:r>
          </a:p>
        </p:txBody>
      </p:sp>
      <p:sp>
        <p:nvSpPr>
          <p:cNvPr id="7" name="左中括号 6"/>
          <p:cNvSpPr/>
          <p:nvPr/>
        </p:nvSpPr>
        <p:spPr>
          <a:xfrm>
            <a:off x="2785110" y="1470660"/>
            <a:ext cx="264795" cy="625475"/>
          </a:xfrm>
          <a:prstGeom prst="leftBracket">
            <a:avLst/>
          </a:prstGeom>
          <a:ln>
            <a:solidFill>
              <a:srgbClr val="C00000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8" name="文本框 7"/>
          <p:cNvSpPr txBox="1"/>
          <p:nvPr/>
        </p:nvSpPr>
        <p:spPr>
          <a:xfrm>
            <a:off x="5304155" y="1452245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</a:rPr>
              <a:t>奖赏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5238750" y="2932430"/>
            <a:ext cx="263144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chemeClr val="accent5">
                    <a:lumMod val="50000"/>
                  </a:schemeClr>
                </a:solidFill>
              </a:rPr>
              <a:t>所有赎民完满的分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58520" y="4096385"/>
            <a:ext cx="760984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3:11 我就在怒中起誓说，他们绝不可进入我的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安息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7" grpId="0" animBg="1"/>
      <p:bldP spid="8" grpId="0"/>
      <p:bldP spid="9" grpId="0"/>
      <p:bldP spid="1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21690" y="383540"/>
            <a:ext cx="75190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3:12 弟兄们，你们要谨慎，免得你们中间，或有人存着不信的恶心，将活神离弃了。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821690" y="1355090"/>
            <a:ext cx="7519035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我们的神是活的，祂行事是有原则的。祂永不背乎自己。祂是有能、全能、信实的，必信守祂的应许，成就祂所说的话。我们需要认识神的法则！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21690" y="2697480"/>
            <a:ext cx="7518400" cy="11988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恶心：</a:t>
            </a:r>
            <a:r>
              <a:rPr lang="en-US" altLang="zh-CN" sz="2400" b="1"/>
              <a:t>1.</a:t>
            </a:r>
            <a:r>
              <a:rPr lang="zh-CN" altLang="en-US" sz="2400" b="1"/>
              <a:t>刚硬的，有许多理由，顽梗、无理的；</a:t>
            </a:r>
            <a:r>
              <a:rPr lang="en-US" altLang="zh-CN" sz="2400" b="1"/>
              <a:t>2.</a:t>
            </a:r>
            <a:r>
              <a:rPr lang="zh-CN" altLang="en-US" sz="2400" b="1"/>
              <a:t>偏离正途而迷糊，不认识神的法则或原则，并且以试验试探神；</a:t>
            </a:r>
            <a:r>
              <a:rPr lang="en-US" altLang="zh-CN" sz="2400" b="1"/>
              <a:t>3.</a:t>
            </a:r>
            <a:r>
              <a:rPr lang="zh-CN" altLang="en-US" sz="2400" b="1"/>
              <a:t>自欺的，使自己也受了迷惑。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821690" y="4051935"/>
            <a:ext cx="751840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恶心产生不信。不信产生不服、顽梗、背叛，</a:t>
            </a:r>
            <a:r>
              <a:rPr lang="zh-CN" altLang="en-US" sz="2400" b="1">
                <a:sym typeface="+mn-ea"/>
              </a:rPr>
              <a:t>转离、抛弃、离开、远离</a:t>
            </a:r>
            <a:r>
              <a:rPr lang="zh-CN" altLang="en-US" sz="2400" b="1"/>
              <a:t>神，并惹神发怒。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21690" y="5037455"/>
            <a:ext cx="739648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没有什么比相信神更尊重神，也没有什么比不相信神更不尊重神、更侮辱神。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17550" y="561340"/>
            <a:ext cx="7519670" cy="16300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3:13 总要趁着还有称为“今日”的时候，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天天彼此相劝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，免得你们中间有人被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罪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迷惑，心就刚硬了。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3:14 “你们今日若听见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祂的声音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，就不可硬着心，像惹祂发怒的时候一样。”当这话还在说的时候， </a:t>
            </a:r>
          </a:p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3:15 我们若将起初的确信坚守到底，就必作基督的同伙了。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17550" y="2219325"/>
            <a:ext cx="7677150" cy="186372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我们应当抓住今日这个机会，以柔软的心听神的声音。祂的声音在说，基督比天使、摩西和亚伦更美，基督所立的新约比借着摩西所传的旧约更美。所以我们务必竭力进入这应许的日子，就是在召会生活里的安息日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17550" y="4740910"/>
            <a:ext cx="751967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4:12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因为神的话是活的，是有功效的，比一切两刃的剑更锋利，能以刺入、甚至剖开魂与灵，骨节与骨髓，连心中的思念和主意都能辨明。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717550" y="4121150"/>
            <a:ext cx="201930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sym typeface="+mn-ea"/>
              </a:rPr>
              <a:t>【祂的声音】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2513965" y="412115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/>
              <a:t>神的活话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  <p:bldP spid="5" grpId="0"/>
      <p:bldP spid="6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58850" y="692785"/>
            <a:ext cx="6983730" cy="23069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400" b="1"/>
              <a:t>基督是真使徒，远超摩西，配得更多的荣耀。祂来的目的是要把我们成为神的家，将我们带进安息，要我们在今天的召会时代和千年国时代与祂同享安息。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58850" y="3162300"/>
            <a:ext cx="6983095" cy="23069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400" b="1">
                <a:sym typeface="+mn-ea"/>
              </a:rPr>
              <a:t>我们是有分于属天呼召的圣别弟兄，我们要</a:t>
            </a:r>
            <a:r>
              <a:rPr lang="zh-CN" altLang="en-US" sz="2400" b="1">
                <a:solidFill>
                  <a:schemeClr val="tx1"/>
                </a:solidFill>
                <a:sym typeface="+mn-ea"/>
              </a:rPr>
              <a:t>留意思想</a:t>
            </a:r>
            <a:r>
              <a:rPr lang="zh-CN" altLang="en-US" sz="2400" b="1">
                <a:sym typeface="+mn-ea"/>
              </a:rPr>
              <a:t>我们所承认为使徒、为大祭司的耶稣。求主除去我们的恶心，使我们能完全相信主的话，将起初的确信坚守到底，而成为主的同伙。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006475" y="1337310"/>
            <a:ext cx="7182485" cy="9398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3:1 所以，有分于属天呼召的圣别弟兄们，你们应当留意思想我们所承认为使徒、为大祭司的耶稣；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1006475" y="2312035"/>
            <a:ext cx="7181850" cy="9398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3:3 祂比摩西被断为配得更多的荣耀，就像建设房屋的比房屋更尊贵。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1006475" y="4268470"/>
            <a:ext cx="7183120" cy="9398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3:3 祂比摩西被断为配得更多的荣耀，就像建设房屋的比房屋更尊贵。 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006475" y="3286760"/>
            <a:ext cx="7259320" cy="93980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zh-CN" altLang="en-US" sz="2400" b="1"/>
              <a:t>3:6 但基督为儿子，治理神的家；我们若将因盼望而有的胆量和夸耀坚守到底，便是祂的家了。 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006475" y="733425"/>
            <a:ext cx="10718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FF0000"/>
                </a:solidFill>
                <a:latin typeface="华文细黑" panose="02010600040101010101" charset="-122"/>
                <a:ea typeface="华文细黑" panose="02010600040101010101" charset="-122"/>
              </a:rPr>
              <a:t>祷  读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963930" y="1875155"/>
            <a:ext cx="626999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超越摩西，是配得更多荣耀与尊贵的使徒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963930" y="2672080"/>
            <a:ext cx="746125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（第二个警告─不要赶不上那应许的安息　三7～四13）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963930" y="996315"/>
            <a:ext cx="160528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lvl="0" algn="l"/>
            <a:r>
              <a:rPr lang="zh-CN" altLang="en-US" sz="2800">
                <a:solidFill>
                  <a:srgbClr val="FF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主要内容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本框 2"/>
          <p:cNvSpPr txBox="1"/>
          <p:nvPr/>
        </p:nvSpPr>
        <p:spPr>
          <a:xfrm>
            <a:off x="4880610" y="869950"/>
            <a:ext cx="120142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圣别弟兄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826770" y="869950"/>
            <a:ext cx="196977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000" b="1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  <a:sym typeface="+mn-ea"/>
              </a:rPr>
              <a:t>有分于属天呼召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407035" y="1438910"/>
            <a:ext cx="337756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归于属天的基督（一</a:t>
            </a:r>
            <a:r>
              <a:rPr lang="en-US" altLang="zh-CN" sz="2000" b="1"/>
              <a:t>3</a:t>
            </a:r>
            <a:r>
              <a:rPr lang="zh-CN" altLang="en-US" sz="2000" b="1"/>
              <a:t>，</a:t>
            </a:r>
            <a:r>
              <a:rPr lang="en-US" altLang="zh-CN" sz="2000" b="1"/>
              <a:t>13</a:t>
            </a:r>
            <a:r>
              <a:rPr lang="zh-CN" altLang="en-US" sz="2000" b="1"/>
              <a:t>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407035" y="1965960"/>
            <a:ext cx="37592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名字记录在诸天之上（十二</a:t>
            </a:r>
            <a:r>
              <a:rPr lang="en-US" altLang="zh-CN" sz="2000" b="1"/>
              <a:t>23</a:t>
            </a:r>
            <a:r>
              <a:rPr lang="zh-CN" altLang="en-US" sz="2000" b="1"/>
              <a:t>）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407035" y="2520950"/>
            <a:ext cx="286448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尝过属天的恩赐（六</a:t>
            </a:r>
            <a:r>
              <a:rPr lang="en-US" altLang="zh-CN" sz="2000" b="1"/>
              <a:t>4</a:t>
            </a:r>
            <a:r>
              <a:rPr lang="zh-CN" altLang="en-US" sz="2000" b="1"/>
              <a:t>）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407035" y="3070860"/>
            <a:ext cx="389064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有属天的敬拜（八</a:t>
            </a:r>
            <a:r>
              <a:rPr lang="en-US" altLang="zh-CN" sz="2000" b="1"/>
              <a:t>5</a:t>
            </a:r>
            <a:r>
              <a:rPr lang="zh-CN" altLang="en-US" sz="2000" b="1"/>
              <a:t>，九</a:t>
            </a:r>
            <a:r>
              <a:rPr lang="en-US" altLang="zh-CN" sz="2000" b="1"/>
              <a:t>23</a:t>
            </a:r>
            <a:r>
              <a:rPr lang="zh-CN" altLang="en-US" sz="2000" b="1"/>
              <a:t>、</a:t>
            </a:r>
            <a:r>
              <a:rPr lang="en-US" altLang="zh-CN" sz="2000" b="1"/>
              <a:t>24</a:t>
            </a:r>
            <a:r>
              <a:rPr lang="zh-CN" altLang="en-US" sz="2000" b="1"/>
              <a:t>）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07035" y="3620770"/>
            <a:ext cx="375920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来到属天的耶路撒冷（十二</a:t>
            </a:r>
            <a:r>
              <a:rPr lang="en-US" altLang="zh-CN" sz="2000" b="1"/>
              <a:t>22</a:t>
            </a:r>
            <a:r>
              <a:rPr lang="zh-CN" altLang="en-US" sz="2000" b="1"/>
              <a:t>）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407035" y="4172585"/>
            <a:ext cx="32486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往属天的家乡去（十一</a:t>
            </a:r>
            <a:r>
              <a:rPr lang="en-US" altLang="zh-CN" sz="2000" b="1"/>
              <a:t>16</a:t>
            </a:r>
            <a:r>
              <a:rPr lang="zh-CN" altLang="en-US" sz="2000" b="1"/>
              <a:t>）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407035" y="4724400"/>
            <a:ext cx="235394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有分于圣灵（六</a:t>
            </a:r>
            <a:r>
              <a:rPr lang="en-US" altLang="zh-CN" sz="2000" b="1"/>
              <a:t>4</a:t>
            </a:r>
            <a:r>
              <a:rPr lang="zh-CN" altLang="en-US" sz="2000" b="1"/>
              <a:t>）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407035" y="5511800"/>
            <a:ext cx="337502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有分于神圣的管教（十二</a:t>
            </a:r>
            <a:r>
              <a:rPr lang="en-US" altLang="zh-CN" sz="2000" b="1"/>
              <a:t>8</a:t>
            </a:r>
            <a:r>
              <a:rPr lang="zh-CN" altLang="en-US" sz="2000" b="1"/>
              <a:t>）</a:t>
            </a:r>
          </a:p>
        </p:txBody>
      </p:sp>
      <p:sp>
        <p:nvSpPr>
          <p:cNvPr id="13" name="文本框 12"/>
          <p:cNvSpPr txBox="1"/>
          <p:nvPr/>
        </p:nvSpPr>
        <p:spPr>
          <a:xfrm>
            <a:off x="4263390" y="1438910"/>
            <a:ext cx="363283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是救恩的承受者（一</a:t>
            </a:r>
            <a:r>
              <a:rPr lang="en-US" altLang="zh-CN" sz="2000" b="1"/>
              <a:t>14</a:t>
            </a:r>
            <a:r>
              <a:rPr lang="zh-CN" altLang="en-US" sz="2000" b="1"/>
              <a:t>，二</a:t>
            </a:r>
            <a:r>
              <a:rPr lang="en-US" altLang="zh-CN" sz="2000" b="1"/>
              <a:t>3</a:t>
            </a:r>
            <a:r>
              <a:rPr lang="zh-CN" altLang="en-US" sz="2000" b="1"/>
              <a:t>）</a:t>
            </a:r>
          </a:p>
        </p:txBody>
      </p:sp>
      <p:sp>
        <p:nvSpPr>
          <p:cNvPr id="14" name="文本框 13"/>
          <p:cNvSpPr txBox="1"/>
          <p:nvPr/>
        </p:nvSpPr>
        <p:spPr>
          <a:xfrm>
            <a:off x="4263390" y="1965960"/>
            <a:ext cx="3630295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是被立之承受者的同伙（一</a:t>
            </a:r>
            <a:r>
              <a:rPr lang="en-US" altLang="zh-CN" sz="2000" b="1"/>
              <a:t>9</a:t>
            </a:r>
            <a:r>
              <a:rPr lang="zh-CN" altLang="en-US" sz="2000" b="1"/>
              <a:t>）</a:t>
            </a:r>
          </a:p>
        </p:txBody>
      </p:sp>
      <p:sp>
        <p:nvSpPr>
          <p:cNvPr id="15" name="文本框 14"/>
          <p:cNvSpPr txBox="1"/>
          <p:nvPr/>
        </p:nvSpPr>
        <p:spPr>
          <a:xfrm>
            <a:off x="4263390" y="2520950"/>
            <a:ext cx="32486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是创始者的跟从者（二</a:t>
            </a:r>
            <a:r>
              <a:rPr lang="en-US" altLang="zh-CN" sz="2000" b="1"/>
              <a:t>10</a:t>
            </a:r>
            <a:r>
              <a:rPr lang="zh-CN" altLang="en-US" sz="2000" b="1"/>
              <a:t>）</a:t>
            </a:r>
          </a:p>
        </p:txBody>
      </p:sp>
      <p:sp>
        <p:nvSpPr>
          <p:cNvPr id="16" name="文本框 15"/>
          <p:cNvSpPr txBox="1"/>
          <p:nvPr/>
        </p:nvSpPr>
        <p:spPr>
          <a:xfrm>
            <a:off x="4263390" y="3070860"/>
            <a:ext cx="376174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是神长子的众弟兄（二</a:t>
            </a:r>
            <a:r>
              <a:rPr lang="en-US" altLang="zh-CN" sz="2000" b="1"/>
              <a:t>10</a:t>
            </a:r>
            <a:r>
              <a:rPr lang="zh-CN" altLang="en-US" sz="2000" b="1"/>
              <a:t>，</a:t>
            </a:r>
            <a:r>
              <a:rPr lang="en-US" altLang="zh-CN" sz="2000" b="1"/>
              <a:t>17</a:t>
            </a:r>
            <a:r>
              <a:rPr lang="zh-CN" altLang="en-US" sz="2000" b="1"/>
              <a:t>）</a:t>
            </a:r>
          </a:p>
        </p:txBody>
      </p:sp>
      <p:sp>
        <p:nvSpPr>
          <p:cNvPr id="17" name="文本框 16"/>
          <p:cNvSpPr txBox="1"/>
          <p:nvPr/>
        </p:nvSpPr>
        <p:spPr>
          <a:xfrm>
            <a:off x="4263390" y="3620770"/>
            <a:ext cx="299339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是复活里的召会（二</a:t>
            </a:r>
            <a:r>
              <a:rPr lang="en-US" altLang="zh-CN" sz="2000" b="1"/>
              <a:t>12</a:t>
            </a:r>
            <a:r>
              <a:rPr lang="zh-CN" altLang="en-US" sz="2000" b="1"/>
              <a:t>）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4263390" y="4172585"/>
            <a:ext cx="478028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因着并借着神子与人子得以圣别（二</a:t>
            </a:r>
            <a:r>
              <a:rPr lang="en-US" altLang="zh-CN" sz="2000" b="1"/>
              <a:t>11</a:t>
            </a:r>
            <a:r>
              <a:rPr lang="zh-CN" altLang="en-US" sz="2000" b="1"/>
              <a:t>）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4263390" y="4724400"/>
            <a:ext cx="422275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/>
              <a:t>有分于神圣的圣别，并追求圣别（十二</a:t>
            </a:r>
            <a:r>
              <a:rPr lang="en-US" altLang="zh-CN" sz="2000" b="1"/>
              <a:t>10</a:t>
            </a:r>
            <a:r>
              <a:rPr lang="zh-CN" altLang="en-US" sz="2000" b="1"/>
              <a:t>，</a:t>
            </a:r>
            <a:r>
              <a:rPr lang="en-US" altLang="zh-CN" sz="2000" b="1"/>
              <a:t>14</a:t>
            </a:r>
            <a:r>
              <a:rPr lang="zh-CN" altLang="en-US" sz="2000" b="1"/>
              <a:t>）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4263390" y="5511800"/>
            <a:ext cx="3248660" cy="39878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/>
              <a:t>在往荣耀去的途中（二</a:t>
            </a:r>
            <a:r>
              <a:rPr lang="en-US" altLang="zh-CN" sz="2000" b="1"/>
              <a:t>10</a:t>
            </a:r>
            <a:r>
              <a:rPr lang="zh-CN" altLang="en-US" sz="2000" b="1"/>
              <a:t>）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407035" y="304800"/>
            <a:ext cx="7576820" cy="4603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所以，有分于属天呼召的圣别弟兄们</a:t>
            </a:r>
            <a:r>
              <a:rPr lang="en-US" altLang="zh-CN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……</a:t>
            </a:r>
          </a:p>
        </p:txBody>
      </p:sp>
      <p:cxnSp>
        <p:nvCxnSpPr>
          <p:cNvPr id="22" name="直接连接符 21"/>
          <p:cNvCxnSpPr/>
          <p:nvPr/>
        </p:nvCxnSpPr>
        <p:spPr>
          <a:xfrm>
            <a:off x="4157345" y="1017270"/>
            <a:ext cx="0" cy="49149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8" fill="hold">
                      <p:stCondLst>
                        <p:cond delay="indefinite"/>
                      </p:stCondLst>
                      <p:childTnLst>
                        <p:par>
                          <p:cTn id="89" fill="hold">
                            <p:stCondLst>
                              <p:cond delay="0"/>
                            </p:stCondLst>
                            <p:childTnLst>
                              <p:par>
                                <p:cTn id="9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8" fill="hold">
                      <p:stCondLst>
                        <p:cond delay="indefinite"/>
                      </p:stCondLst>
                      <p:childTnLst>
                        <p:par>
                          <p:cTn id="99" fill="hold">
                            <p:stCondLst>
                              <p:cond delay="0"/>
                            </p:stCondLst>
                            <p:childTnLst>
                              <p:par>
                                <p:cTn id="10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0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13" grpId="0"/>
      <p:bldP spid="14" grpId="0"/>
      <p:bldP spid="15" grpId="0"/>
      <p:bldP spid="16" grpId="0"/>
      <p:bldP spid="17" grpId="0"/>
      <p:bldP spid="18" grpId="0"/>
      <p:bldP spid="19" grpId="0"/>
      <p:bldP spid="20" grpId="0"/>
      <p:bldP spid="2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704850" y="452120"/>
            <a:ext cx="74936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所以，有分于属天呼召的圣别弟兄们，你们应当</a:t>
            </a:r>
            <a:r>
              <a:rPr lang="zh-CN" altLang="en-US" sz="24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留意思想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我们所承认为使徒、为大祭司的耶稣；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704850" y="1362710"/>
            <a:ext cx="7635875" cy="316928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本书的观念集中在正面事物的属天性质上。首先，它指出今天基督是坐在诸天之上；（一3；）祂已经进入诸天，（九24，）经过诸天，（四14，）并且高过诸天。（七26。）接着，它向我们揭示属天的呼召、（1、）属天的恩赐、（六4、）天上的事物、（八5、）属天的家乡、（十一16、）以及属天的耶路撒冷。（十二22。）它也告诉我们，我们的名字已经记录在诸天之上，（十二23，）并且神今天是从诸天之上警戒我们。（十二25。）犹太教所持守旧约中一切的事物，性质都是属地的。本书作者的用意是要向希伯来的基督徒显示，新约属天的性质与旧约属地的性质相对，好使他们弃绝属地的事物，而联于属天的。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704850" y="4779645"/>
            <a:ext cx="7734300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圣别意即为着特定的目的分别归神。作者在这里称受信者为圣别的弟兄们，用意是要提醒他们，</a:t>
            </a:r>
            <a:r>
              <a:rPr lang="zh-CN" altLang="en-US" sz="2000" b="1">
                <a:solidFill>
                  <a:srgbClr val="FF0000"/>
                </a:solidFill>
              </a:rPr>
              <a:t>不该留在犹太教中作凡俗的人，乃要为着神的定旨圣别归神。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65505" y="440055"/>
            <a:ext cx="718248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 所以，有分于属天呼召的圣别弟兄们，你们应当留意思想我们所承认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为使徒、为大祭司的耶稣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2973070" y="1262380"/>
            <a:ext cx="186499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olidFill>
                  <a:srgbClr val="FF0000"/>
                </a:solidFill>
                <a:sym typeface="+mn-ea"/>
              </a:rPr>
              <a:t>使徒</a:t>
            </a:r>
            <a:r>
              <a:rPr lang="en-US" altLang="zh-CN" sz="2400" b="1">
                <a:solidFill>
                  <a:srgbClr val="FF0000"/>
                </a:solidFill>
                <a:sym typeface="+mn-ea"/>
              </a:rPr>
              <a:t>+</a:t>
            </a:r>
            <a:r>
              <a:rPr lang="zh-CN" altLang="en-US" sz="2400" b="1">
                <a:solidFill>
                  <a:srgbClr val="FF0000"/>
                </a:solidFill>
                <a:sym typeface="+mn-ea"/>
              </a:rPr>
              <a:t>大祭司</a:t>
            </a:r>
            <a:endParaRPr lang="zh-CN" altLang="en-US" sz="2400" b="1"/>
          </a:p>
        </p:txBody>
      </p:sp>
      <p:sp>
        <p:nvSpPr>
          <p:cNvPr id="5" name="文本框 4"/>
          <p:cNvSpPr txBox="1"/>
          <p:nvPr/>
        </p:nvSpPr>
        <p:spPr>
          <a:xfrm>
            <a:off x="931545" y="1231265"/>
            <a:ext cx="897890" cy="521970"/>
          </a:xfrm>
          <a:prstGeom prst="rect">
            <a:avLst/>
          </a:prstGeom>
          <a:noFill/>
        </p:spPr>
        <p:txBody>
          <a:bodyPr wrap="none" rtlCol="0" anchor="t">
            <a:spAutoFit/>
          </a:bodyPr>
          <a:lstStyle/>
          <a:p>
            <a:pPr algn="l"/>
            <a:r>
              <a:rPr lang="zh-CN" altLang="en-US" sz="2800" b="1">
                <a:solidFill>
                  <a:srgbClr val="FF0000"/>
                </a:solidFill>
                <a:sym typeface="+mn-ea"/>
              </a:rPr>
              <a:t>耶稣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865505" y="1764030"/>
            <a:ext cx="5513070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3:3 祂比摩西被断为配得更多的荣耀。 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865505" y="2216150"/>
            <a:ext cx="7635240" cy="193802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摩西是使徒，也就是受差遣的人。当以色列人在法老的暴政之下受逼迫时，神向摩西显现，吩咐他到以色列人，并到法老那里去。他把以色列人领出埃及，带他们经过旷野，目的是要使他们构成为神的家，形成神在地上的居所（</a:t>
            </a:r>
            <a:r>
              <a:rPr lang="zh-CN" altLang="en-US" sz="2400" b="1">
                <a:sym typeface="+mn-ea"/>
              </a:rPr>
              <a:t>由帐幕来象征）</a:t>
            </a:r>
            <a:r>
              <a:rPr lang="zh-CN" altLang="en-US" sz="2400" b="1"/>
              <a:t>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865505" y="4877435"/>
            <a:ext cx="297751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是神家的一部分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4110990" y="4877435"/>
            <a:ext cx="256095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在神的全家忠信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865505" y="5430520"/>
            <a:ext cx="2867025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给将来的事作见证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865505" y="4284980"/>
            <a:ext cx="763460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3:5 摩西为仆人，在神的全家忠信，为要给将来传讲的事作见证；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1607820" y="717550"/>
            <a:ext cx="1068070" cy="52197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800">
                <a:solidFill>
                  <a:srgbClr val="002060"/>
                </a:solidFill>
                <a:latin typeface="华文隶书" panose="02010800040101010101" charset="-122"/>
                <a:ea typeface="华文隶书" panose="02010800040101010101" charset="-122"/>
                <a:cs typeface="华文隶书" panose="02010800040101010101" charset="-122"/>
              </a:rPr>
              <a:t>摩  西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283835" y="717550"/>
            <a:ext cx="1748790" cy="5219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>
                <a:solidFill>
                  <a:srgbClr val="002060"/>
                </a:solidFill>
                <a:latin typeface="华文隶书" panose="02010800040101010101" charset="-122"/>
                <a:ea typeface="华文隶书" panose="02010800040101010101" charset="-122"/>
                <a:cs typeface="华文隶书" panose="02010800040101010101" charset="-122"/>
              </a:rPr>
              <a:t>基  督</a:t>
            </a:r>
          </a:p>
        </p:txBody>
      </p:sp>
      <p:cxnSp>
        <p:nvCxnSpPr>
          <p:cNvPr id="4" name="直接连接符 3"/>
          <p:cNvCxnSpPr/>
          <p:nvPr/>
        </p:nvCxnSpPr>
        <p:spPr>
          <a:xfrm>
            <a:off x="3710305" y="794385"/>
            <a:ext cx="20955" cy="35560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762635" y="1412240"/>
            <a:ext cx="2632075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1.</a:t>
            </a:r>
            <a:r>
              <a:rPr lang="zh-CN" altLang="en-US" sz="2400" b="1"/>
              <a:t>是神家的一部分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757555" y="3455670"/>
            <a:ext cx="2632710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3.</a:t>
            </a:r>
            <a:r>
              <a:rPr lang="zh-CN" altLang="en-US" sz="2400" b="1"/>
              <a:t>给将来的事作见证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757555" y="2475865"/>
            <a:ext cx="269049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b="1"/>
              <a:t>2.</a:t>
            </a:r>
            <a:r>
              <a:rPr lang="zh-CN" altLang="en-US" sz="2400" b="1"/>
              <a:t>在神的全家忠信（仆人）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3957320" y="2475865"/>
            <a:ext cx="445833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/>
              <a:t>祂对那设立祂的忠信，治理神的家（儿子）。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3956685" y="1412240"/>
            <a:ext cx="4556760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sym typeface="+mn-ea"/>
              </a:rPr>
              <a:t>不仅是神家的一部分，还是</a:t>
            </a:r>
            <a:r>
              <a:rPr lang="zh-CN" altLang="en-US" sz="2400" b="1"/>
              <a:t>是神家的建设者，是神自己。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3992880" y="3455670"/>
            <a:ext cx="4485005" cy="8299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400" b="1"/>
              <a:t>祂就是那从神差来，实际、典型且真实的使徒。</a:t>
            </a:r>
          </a:p>
        </p:txBody>
      </p:sp>
      <p:sp>
        <p:nvSpPr>
          <p:cNvPr id="12" name="文本框 11"/>
          <p:cNvSpPr txBox="1"/>
          <p:nvPr/>
        </p:nvSpPr>
        <p:spPr>
          <a:xfrm>
            <a:off x="3992880" y="4679315"/>
            <a:ext cx="4137025" cy="5219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800">
                <a:solidFill>
                  <a:srgbClr val="C00000"/>
                </a:solidFill>
                <a:latin typeface="华文细黑" panose="02010600040101010101" charset="-122"/>
                <a:ea typeface="华文细黑" panose="02010600040101010101" charset="-122"/>
              </a:rPr>
              <a:t>配得更多的荣耀和尊贵！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8" grpId="0"/>
      <p:bldP spid="10" grpId="0"/>
      <p:bldP spid="9" grpId="0"/>
      <p:bldP spid="6" grpId="0"/>
      <p:bldP spid="7" grpId="0"/>
      <p:bldP spid="11" grpId="0"/>
      <p:bldP spid="1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894715" y="533400"/>
            <a:ext cx="7355205" cy="82994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3:6 但基督为儿子，治理</a:t>
            </a:r>
            <a:r>
              <a:rPr lang="zh-CN" altLang="en-US" sz="2400" b="1">
                <a:solidFill>
                  <a:srgbClr val="C0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神的家</a:t>
            </a:r>
            <a:r>
              <a:rPr lang="zh-CN" altLang="en-US" sz="24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；我们若将因盼望而有的胆量和夸耀坚守到底，便是祂的家了。 </a:t>
            </a:r>
          </a:p>
        </p:txBody>
      </p:sp>
      <p:sp>
        <p:nvSpPr>
          <p:cNvPr id="4" name="文本框 3"/>
          <p:cNvSpPr txBox="1"/>
          <p:nvPr/>
        </p:nvSpPr>
        <p:spPr>
          <a:xfrm>
            <a:off x="3653790" y="1724660"/>
            <a:ext cx="1403985" cy="5835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3200" b="1">
                <a:solidFill>
                  <a:srgbClr val="9D4B51"/>
                </a:solidFill>
                <a:latin typeface="华文隶书" panose="02010800040101010101" charset="-122"/>
                <a:ea typeface="华文隶书" panose="02010800040101010101" charset="-122"/>
                <a:sym typeface="+mn-ea"/>
              </a:rPr>
              <a:t>神的家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1884680" y="244221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旧约时代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1884680" y="3199130"/>
            <a:ext cx="140716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以色列家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1884680" y="3583940"/>
            <a:ext cx="1581785" cy="1476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000" b="1">
                <a:sym typeface="+mn-ea"/>
              </a:rPr>
              <a:t>由他们中间的帐幕或圣殿所表征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671820" y="3229610"/>
            <a:ext cx="79502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sym typeface="+mn-ea"/>
              </a:rPr>
              <a:t>召会</a:t>
            </a:r>
          </a:p>
        </p:txBody>
      </p:sp>
      <p:sp>
        <p:nvSpPr>
          <p:cNvPr id="9" name="文本框 8"/>
          <p:cNvSpPr txBox="1"/>
          <p:nvPr/>
        </p:nvSpPr>
        <p:spPr>
          <a:xfrm>
            <a:off x="3904615" y="3548380"/>
            <a:ext cx="79375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 b="1">
                <a:latin typeface="华文隶书" panose="02010800040101010101" charset="-122"/>
                <a:ea typeface="华文隶书" panose="02010800040101010101" charset="-122"/>
                <a:sym typeface="+mn-ea"/>
              </a:rPr>
              <a:t>预表</a:t>
            </a:r>
          </a:p>
        </p:txBody>
      </p:sp>
      <p:sp>
        <p:nvSpPr>
          <p:cNvPr id="10" name="文本框 9"/>
          <p:cNvSpPr txBox="1"/>
          <p:nvPr/>
        </p:nvSpPr>
        <p:spPr>
          <a:xfrm>
            <a:off x="5495290" y="3676015"/>
            <a:ext cx="1443355" cy="10147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50000"/>
              </a:lnSpc>
            </a:pPr>
            <a:r>
              <a:rPr lang="zh-CN" altLang="en-US" sz="2000" b="1">
                <a:sym typeface="+mn-ea"/>
              </a:rPr>
              <a:t>由新约信徒所组成</a:t>
            </a:r>
          </a:p>
        </p:txBody>
      </p:sp>
      <p:sp>
        <p:nvSpPr>
          <p:cNvPr id="11" name="文本框 10"/>
          <p:cNvSpPr txBox="1"/>
          <p:nvPr/>
        </p:nvSpPr>
        <p:spPr>
          <a:xfrm>
            <a:off x="5365750" y="2442210"/>
            <a:ext cx="1402080" cy="4603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zh-CN" altLang="en-US" sz="2400">
                <a:solidFill>
                  <a:srgbClr val="002060"/>
                </a:solidFill>
                <a:latin typeface="华文中宋" panose="02010600040101010101" charset="-122"/>
                <a:ea typeface="华文中宋" panose="02010600040101010101" charset="-122"/>
                <a:sym typeface="+mn-ea"/>
              </a:rPr>
              <a:t>新约时代</a:t>
            </a:r>
          </a:p>
        </p:txBody>
      </p:sp>
      <p:sp>
        <p:nvSpPr>
          <p:cNvPr id="12" name="圆角矩形 11"/>
          <p:cNvSpPr/>
          <p:nvPr/>
        </p:nvSpPr>
        <p:spPr>
          <a:xfrm>
            <a:off x="1694180" y="2997200"/>
            <a:ext cx="1901825" cy="231330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3" name="圆角矩形 12"/>
          <p:cNvSpPr/>
          <p:nvPr/>
        </p:nvSpPr>
        <p:spPr>
          <a:xfrm>
            <a:off x="5136515" y="3046730"/>
            <a:ext cx="1901825" cy="2313305"/>
          </a:xfrm>
          <a:prstGeom prst="round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  <p:sp>
        <p:nvSpPr>
          <p:cNvPr id="14" name="右箭头 13"/>
          <p:cNvSpPr/>
          <p:nvPr/>
        </p:nvSpPr>
        <p:spPr>
          <a:xfrm>
            <a:off x="3643630" y="4008755"/>
            <a:ext cx="1424305" cy="239395"/>
          </a:xfrm>
          <a:prstGeom prst="rightArrow">
            <a:avLst/>
          </a:prstGeom>
          <a:noFill/>
          <a:ln>
            <a:solidFill>
              <a:srgbClr val="C00000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000000">
                    <a:alpha val="0"/>
                  </a:srgbClr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sz="2400" b="1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1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3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 animBg="1"/>
      <p:bldP spid="13" grpId="0" animBg="1"/>
      <p:bldP spid="13" grpId="1" animBg="1"/>
      <p:bldP spid="14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文本框 1"/>
          <p:cNvSpPr txBox="1"/>
          <p:nvPr/>
        </p:nvSpPr>
        <p:spPr>
          <a:xfrm>
            <a:off x="549910" y="483235"/>
            <a:ext cx="6440805" cy="39878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3:11 我就在怒中起誓说，他们绝不可进入我的</a:t>
            </a:r>
            <a:r>
              <a:rPr lang="zh-CN" altLang="en-US" sz="2000" b="1">
                <a:solidFill>
                  <a:srgbClr val="FF0000"/>
                </a:solidFill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安息</a:t>
            </a:r>
            <a:r>
              <a:rPr lang="zh-CN" altLang="en-US" sz="2000" b="1">
                <a:latin typeface="仿宋" panose="02010609060101010101" charset="-122"/>
                <a:ea typeface="仿宋" panose="02010609060101010101" charset="-122"/>
                <a:cs typeface="仿宋" panose="02010609060101010101" charset="-122"/>
              </a:rPr>
              <a:t>。 </a:t>
            </a:r>
          </a:p>
        </p:txBody>
      </p:sp>
      <p:sp>
        <p:nvSpPr>
          <p:cNvPr id="3" name="文本框 2"/>
          <p:cNvSpPr txBox="1"/>
          <p:nvPr/>
        </p:nvSpPr>
        <p:spPr>
          <a:xfrm>
            <a:off x="549910" y="1074420"/>
            <a:ext cx="7920355" cy="70675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/>
              <a:t>在第六日末了，神看见人有祂的形像彰显祂，并且得着祂的权柄代表祂，</a:t>
            </a:r>
            <a:r>
              <a:rPr lang="zh-CN" altLang="en-US" sz="2000" b="1">
                <a:sym typeface="+mn-ea"/>
              </a:rPr>
              <a:t>神的心就满足了。</a:t>
            </a:r>
            <a:r>
              <a:rPr lang="zh-CN" altLang="en-US" sz="2000" b="1"/>
              <a:t>神就能满意的说</a:t>
            </a:r>
            <a:r>
              <a:rPr lang="en-US" altLang="zh-CN" sz="2000" b="1"/>
              <a:t>“</a:t>
            </a:r>
            <a:r>
              <a:rPr lang="zh-CN" altLang="en-US" sz="2000" b="1"/>
              <a:t>甚好</a:t>
            </a:r>
            <a:r>
              <a:rPr lang="en-US" altLang="zh-CN" sz="2000" b="1"/>
              <a:t>”</a:t>
            </a:r>
            <a:r>
              <a:rPr lang="zh-CN" altLang="en-US" sz="2000" b="1"/>
              <a:t>。</a:t>
            </a:r>
          </a:p>
        </p:txBody>
      </p:sp>
      <p:sp>
        <p:nvSpPr>
          <p:cNvPr id="5" name="文本框 4"/>
          <p:cNvSpPr txBox="1"/>
          <p:nvPr/>
        </p:nvSpPr>
        <p:spPr>
          <a:xfrm>
            <a:off x="550545" y="1871345"/>
            <a:ext cx="7920990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b="1"/>
              <a:t>旧约时代：神拣选以色列人，作祂在地上的彰显，并且将他们带进迦南美地，在这里建造圣殿，建立以色列国。神得到彰显和代表。</a:t>
            </a:r>
          </a:p>
        </p:txBody>
      </p:sp>
      <p:sp>
        <p:nvSpPr>
          <p:cNvPr id="6" name="文本框 5"/>
          <p:cNvSpPr txBox="1"/>
          <p:nvPr/>
        </p:nvSpPr>
        <p:spPr>
          <a:xfrm>
            <a:off x="549910" y="2668905"/>
            <a:ext cx="7920355" cy="706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zh-CN" altLang="en-US" sz="2000" b="1">
                <a:sym typeface="+mn-ea"/>
              </a:rPr>
              <a:t>召会时代：属天的基督，彰显了神，代表了神，也满足了神；祂也歇了一切的工，坐在诸天之上神的右边，现今在我们灵里是我们的安息。</a:t>
            </a:r>
          </a:p>
        </p:txBody>
      </p:sp>
      <p:sp>
        <p:nvSpPr>
          <p:cNvPr id="7" name="文本框 6"/>
          <p:cNvSpPr txBox="1"/>
          <p:nvPr/>
        </p:nvSpPr>
        <p:spPr>
          <a:xfrm>
            <a:off x="551180" y="3464560"/>
            <a:ext cx="7920355" cy="101473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千年国里，撒但从地上除去之后，神要因基督和得胜的圣徒而得着彰显，得到代表，并得着满足。基督连同国度将是得胜的圣徒更完满的安息，他们要与基督一同作王，有分于并享受祂的安息。</a:t>
            </a:r>
          </a:p>
        </p:txBody>
      </p:sp>
      <p:sp>
        <p:nvSpPr>
          <p:cNvPr id="8" name="文本框 7"/>
          <p:cNvSpPr txBox="1"/>
          <p:nvPr/>
        </p:nvSpPr>
        <p:spPr>
          <a:xfrm>
            <a:off x="549910" y="4561840"/>
            <a:ext cx="7919720" cy="132207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zh-CN" altLang="en-US" sz="2000" b="1">
                <a:sym typeface="+mn-ea"/>
              </a:rPr>
              <a:t>新天新地里，所有的仇敌，包括最后的仇敌，死，都被基督征服之后，神要在所有在基督里、蒙神救赎的人身上得着完满的彰显，充分的代表和完全的满足；那时，基督这位全胜者，在那样荣耀的光景中，要成为神所有赎民完满的安息，直到永远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" grpId="0"/>
      <p:bldP spid="7" grpId="0"/>
      <p:bldP spid="8" grpId="0"/>
    </p:bldLst>
  </p:timing>
</p:sld>
</file>

<file path=ppt/theme/theme1.xml><?xml version="1.0" encoding="utf-8"?>
<a:theme xmlns:a="http://schemas.openxmlformats.org/drawingml/2006/main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1799</Words>
  <Application>Microsoft Office PowerPoint</Application>
  <PresentationFormat>全屏显示(4:3)</PresentationFormat>
  <Paragraphs>87</Paragraphs>
  <Slides>13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8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13</vt:i4>
      </vt:variant>
    </vt:vector>
  </HeadingPairs>
  <TitlesOfParts>
    <vt:vector size="22" baseType="lpstr">
      <vt:lpstr>方正姚体</vt:lpstr>
      <vt:lpstr>仿宋</vt:lpstr>
      <vt:lpstr>华文隶书</vt:lpstr>
      <vt:lpstr>华文细黑</vt:lpstr>
      <vt:lpstr>华文中宋</vt:lpstr>
      <vt:lpstr>宋体</vt:lpstr>
      <vt:lpstr>微软雅黑</vt:lpstr>
      <vt:lpstr>Arial</vt:lpstr>
      <vt:lpstr/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wztw</dc:creator>
  <cp:lastModifiedBy>bide</cp:lastModifiedBy>
  <cp:revision>8</cp:revision>
  <dcterms:created xsi:type="dcterms:W3CDTF">2020-02-12T03:34:00Z</dcterms:created>
  <dcterms:modified xsi:type="dcterms:W3CDTF">2020-10-14T05:15:26Z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2052-10.1.0.7698</vt:lpwstr>
  </property>
</Properties>
</file>