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8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神长子，大祭司，照麦基洗德等次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35145" y="4311015"/>
            <a:ext cx="42976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endParaRPr lang="zh-CN" altLang="en-US" sz="2400" b="1">
              <a:latin typeface="+mj-ea"/>
              <a:ea typeface="+mj-ea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3755" y="1174750"/>
            <a:ext cx="7478395" cy="24892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经过了诸天，是尊大的，</a:t>
            </a:r>
            <a:r>
              <a:rPr lang="zh-CN" altLang="en-US" sz="2400" b="1">
                <a:latin typeface="+mj-ea"/>
                <a:ea typeface="+mj-ea"/>
                <a:sym typeface="+mn-ea"/>
              </a:rPr>
              <a:t>荣耀的；照着麦基洗德的等次，有为着在人性并神性里的祭司职分；怜悯、忠信，能同情我们软弱，在施恩的宝座上</a:t>
            </a:r>
            <a:r>
              <a:rPr lang="zh-CN" altLang="en-US" sz="2400" b="1">
                <a:latin typeface="+mj-ea"/>
                <a:ea typeface="+mj-ea"/>
              </a:rPr>
              <a:t>施怜悯和恩典，作我们应时的帮助；</a:t>
            </a:r>
            <a:r>
              <a:rPr lang="zh-CN" altLang="en-US" sz="2400" b="1">
                <a:sym typeface="+mn-ea"/>
              </a:rPr>
              <a:t>因所受的苦难学了顺从，已经得以成全，</a:t>
            </a:r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对凡顺从祂的人，成了永远救恩的根源。</a:t>
            </a:r>
            <a:endParaRPr lang="zh-CN" altLang="en-US" sz="2400" b="1">
              <a:latin typeface="+mj-ea"/>
              <a:ea typeface="+mj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33755" y="546735"/>
            <a:ext cx="47593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基督</a:t>
            </a:r>
            <a:r>
              <a:rPr lang="en-US" altLang="zh-CN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——</a:t>
            </a: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大祭司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3755" y="3935730"/>
            <a:ext cx="747839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chemeClr val="tx1"/>
                </a:solidFill>
                <a:latin typeface="+mj-ea"/>
                <a:ea typeface="+mj-ea"/>
                <a:cs typeface="华文细黑" panose="02010600040101010101" charset="-122"/>
                <a:sym typeface="+mn-ea"/>
              </a:rPr>
              <a:t>要</a:t>
            </a:r>
            <a:r>
              <a:rPr lang="zh-CN" altLang="en-US" sz="2400" b="1">
                <a:solidFill>
                  <a:schemeClr val="tx1"/>
                </a:solidFill>
                <a:latin typeface="+mj-ea"/>
                <a:ea typeface="+mj-ea"/>
                <a:sym typeface="+mn-ea"/>
              </a:rPr>
              <a:t>借着享受祂作我们的大祭司，</a:t>
            </a:r>
            <a:r>
              <a:rPr lang="zh-CN" altLang="en-US" sz="2400" b="1">
                <a:solidFill>
                  <a:schemeClr val="tx1"/>
                </a:solidFill>
                <a:latin typeface="+mj-ea"/>
                <a:ea typeface="+mj-ea"/>
                <a:cs typeface="华文细黑" panose="02010600040101010101" charset="-122"/>
                <a:sym typeface="+mn-ea"/>
              </a:rPr>
              <a:t>竭力前进，不再作婴孩，追求成为长成的人！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7125" y="1522730"/>
            <a:ext cx="690943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5:5 这样，基督也不是自取荣耀作大祭司，乃是那向祂说“你是我的儿子，我今日生了你”的，荣耀了祂；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5:6 就如神在另一处又说，“你是照着麦基洗德的等次，永远为祭司。”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3300" y="2075180"/>
            <a:ext cx="67627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照着麦基洗德等次的大祭司　四14～五10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3300" y="3133090"/>
            <a:ext cx="752411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（第三个警告─要竭力前进，达到成熟　五11～六20）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3300" y="988695"/>
            <a:ext cx="1964055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超越亚伦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840" y="425450"/>
            <a:ext cx="74390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 凡从人间选取的大祭司，都是被设立替人办理关于神的事，为要献上礼物和为着罪的祭物。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5:2 他能体谅那无知和失迷的，因为他自己也为软弱所困；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5:3 因此，他怎样为百姓为着罪献祭，也应当照样为自己献祭。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5840" y="2679700"/>
            <a:ext cx="10991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大祭司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5840" y="343598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替人办理关于神的事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33875" y="30670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献上礼物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333875" y="368109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献上祭物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27090" y="368109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为着我们的罪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927090" y="3067050"/>
            <a:ext cx="22650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为着神的喜悦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05840" y="414147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能体谅那无知和失迷的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05840" y="485267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自己也为软弱所困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33875" y="485267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照样为自己献祭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005840" y="1971040"/>
            <a:ext cx="743966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5:4 这大祭司的尊贵，不是人自取的，乃是人蒙神呼召所得的，像亚伦一样。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05840" y="54679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尊贵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333875" y="546798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由蒙神呼召所得</a:t>
            </a:r>
          </a:p>
        </p:txBody>
      </p:sp>
      <p:sp>
        <p:nvSpPr>
          <p:cNvPr id="15" name="左大括号 14"/>
          <p:cNvSpPr/>
          <p:nvPr/>
        </p:nvSpPr>
        <p:spPr>
          <a:xfrm>
            <a:off x="3974465" y="3315335"/>
            <a:ext cx="211455" cy="6350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89305" y="419735"/>
            <a:ext cx="757682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5:5 这样，基督也不是自取荣耀作大祭司，乃是那向祂说“你是我的儿子，我今日生了你”的，荣耀了祂；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9305" y="1219835"/>
            <a:ext cx="757682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本节荣耀这辞顶替前节的尊贵。从人间选取的大祭司，只有尊贵，乃是地位的事；但基督作大祭司，不仅有尊贵，更有荣耀；不仅有祂地位的宝贵，更有祂人位的荣美。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89305" y="2360295"/>
            <a:ext cx="7576185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“</a:t>
            </a:r>
            <a:r>
              <a:rPr lang="zh-CN" altLang="en-US" sz="2000" b="1">
                <a:sym typeface="+mn-ea"/>
              </a:rPr>
              <a:t>生</a:t>
            </a:r>
            <a:r>
              <a:rPr lang="en-US" altLang="zh-CN" sz="2000" b="1">
                <a:sym typeface="+mn-ea"/>
              </a:rPr>
              <a:t>”</a:t>
            </a:r>
            <a:r>
              <a:rPr lang="zh-CN" altLang="en-US" sz="2000" b="1">
                <a:sym typeface="+mn-ea"/>
              </a:rPr>
              <a:t>，</a:t>
            </a:r>
            <a:r>
              <a:rPr lang="zh-CN" altLang="en-US" sz="2000" b="1"/>
              <a:t>这是指基督的复活，这使祂有资格作我们的大祭司。基督要作我们的大祭司，就必须有分于我们的人性，如二14～18所说的，并且必须带着这人性进入复活。就祂的人性说，祂能同情我们，怜悯我们。就祂的神性说，祂在复活里，能为我们作每一件事，并且对我们是忠信的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88670" y="4128135"/>
            <a:ext cx="757745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5:6 就如神在另一处又说，“你是照着麦基洗德的等次，永远为祭司。”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8670" y="4918075"/>
            <a:ext cx="771461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麦基洗德的等次比亚伦的更高。亚伦的等次仅仅是为着在人性里的祭司职分，而麦基洗德的等次是为着在人性并神性里的祭司职分。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06780" y="669925"/>
            <a:ext cx="23209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亚伦（大祭司）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0710" y="138938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替人办理关于神的事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00710" y="222377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能体谅那无知和失迷的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00710" y="420433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尊贵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335145" y="4204335"/>
            <a:ext cx="42976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经过了诸天，尊大的，</a:t>
            </a:r>
            <a:r>
              <a:rPr lang="zh-CN" altLang="en-US" sz="2400" b="1">
                <a:latin typeface="+mj-ea"/>
                <a:ea typeface="+mj-ea"/>
                <a:sym typeface="+mn-ea"/>
              </a:rPr>
              <a:t>荣耀的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35145" y="2150110"/>
            <a:ext cx="2712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能同情我们软弱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335145" y="1389380"/>
            <a:ext cx="34531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施怜悯和恩典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335145" y="2565400"/>
            <a:ext cx="20866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怜悯、忠信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335145" y="3171190"/>
            <a:ext cx="40932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成就了洗罪的事，就坐在高处至尊至大者的右边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0710" y="32670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照样为自己献祭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35145" y="4954270"/>
            <a:ext cx="37979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照着麦基洗德的等次</a:t>
            </a:r>
          </a:p>
          <a:p>
            <a:r>
              <a:rPr lang="zh-CN" altLang="en-US" sz="2400" b="1">
                <a:latin typeface="+mj-ea"/>
                <a:ea typeface="+mj-ea"/>
              </a:rPr>
              <a:t>（在人性并神性里）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00710" y="4954270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照着亚伦的等次</a:t>
            </a:r>
          </a:p>
          <a:p>
            <a:r>
              <a:rPr lang="zh-CN" altLang="en-US" sz="2400" b="1"/>
              <a:t>（在人性里）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130800" y="669925"/>
            <a:ext cx="1120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基 督</a:t>
            </a:r>
          </a:p>
        </p:txBody>
      </p:sp>
      <p:cxnSp>
        <p:nvCxnSpPr>
          <p:cNvPr id="15" name="直接连接符 14"/>
          <p:cNvCxnSpPr/>
          <p:nvPr/>
        </p:nvCxnSpPr>
        <p:spPr>
          <a:xfrm>
            <a:off x="4008120" y="669925"/>
            <a:ext cx="0" cy="528066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3" grpId="0"/>
      <p:bldP spid="2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1705" y="508000"/>
            <a:ext cx="735584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5:7 基督在肉身的日子，强烈的哭号，流泪向那能救祂出死的，献上祈祷和恳求，因祂的虔诚，就蒙了垂听；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5:8 祂虽然为儿子，还是因所受的苦难学了顺从；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5:9 祂既得以成全，就对凡顺从祂的人，成了永远救恩的根源，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1705" y="2352675"/>
            <a:ext cx="15208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基督在肉身的日子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41295" y="233235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因所受的苦难学了顺从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41295" y="28409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强烈的哭号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13250" y="284099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献上祈祷和恳求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741295" y="33718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救祂出死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41705" y="41103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得以成全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51455" y="411035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成了永远救恩的根源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688965" y="411035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（对凡顺从祂的人）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941705" y="1778000"/>
            <a:ext cx="74498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5:10 蒙神照着麦基洗德的等次，称为大祭司。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73455" y="4774565"/>
            <a:ext cx="7418070" cy="119888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不是永久的救恩，乃是永远的救恩；凡这救恩的效能、利益和结果，都有永远的性质，超越时间的条件和限制。</a:t>
            </a:r>
          </a:p>
        </p:txBody>
      </p:sp>
      <p:sp>
        <p:nvSpPr>
          <p:cNvPr id="14" name="左大括号 13"/>
          <p:cNvSpPr/>
          <p:nvPr/>
        </p:nvSpPr>
        <p:spPr>
          <a:xfrm>
            <a:off x="2433955" y="2491740"/>
            <a:ext cx="201295" cy="116395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下箭头 15"/>
          <p:cNvSpPr/>
          <p:nvPr/>
        </p:nvSpPr>
        <p:spPr>
          <a:xfrm rot="3240000">
            <a:off x="2093595" y="3530600"/>
            <a:ext cx="125095" cy="666115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右箭头 16"/>
          <p:cNvSpPr/>
          <p:nvPr/>
        </p:nvSpPr>
        <p:spPr>
          <a:xfrm>
            <a:off x="2291080" y="4291965"/>
            <a:ext cx="487045" cy="9715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 animBg="1"/>
      <p:bldP spid="14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974090" y="1278255"/>
            <a:ext cx="719518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是经过苦难，才得以完全，成为我们的大祭司。在祂永远的救恩里，我们需要经历祂的苦难。当我们在祂的苦难里经历祂，我们也就要被拯救到祂的完全里。我们这样经历基督的苦难而得以成全，乃是借着享受祂作我们的大祭司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4870" y="391795"/>
            <a:ext cx="73240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第三个警告</a:t>
            </a:r>
            <a:r>
              <a:rPr lang="en-US" altLang="zh-CN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——</a:t>
            </a: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要竭力前进，达到成熟　五11～六20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4870" y="991870"/>
            <a:ext cx="743013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5:11 关于麦基洗德，我们有许多话要说，且是难以解明的，因为你们听觉迟钝。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5:12 按时间说，你们该作教师；可是你们还需要有人将神谕言开端的要纲教导你们；并且成了那必须用奶，不能吃干粮的人。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5:13 凡只能享用奶的，对公义的话都是没有经验的，因为他是婴孩；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5:14 只有长成的人，才能吃干粮，他们的官能因习用而受了操练，就能分辨好坏了。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4870" y="3718560"/>
            <a:ext cx="3202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神谕言开端的要纲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4870" y="4321810"/>
            <a:ext cx="6546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奶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4870" y="5179060"/>
            <a:ext cx="1018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婴孩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36640" y="5179060"/>
            <a:ext cx="1746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长成的人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136640" y="4321810"/>
            <a:ext cx="1018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干粮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136640" y="3718560"/>
            <a:ext cx="1746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公义的话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094865" y="5639435"/>
            <a:ext cx="32645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官能因习用而受了操练</a:t>
            </a:r>
          </a:p>
        </p:txBody>
      </p:sp>
      <p:cxnSp>
        <p:nvCxnSpPr>
          <p:cNvPr id="11" name="直接箭头连接符 10"/>
          <p:cNvCxnSpPr>
            <a:stCxn id="6" idx="3"/>
          </p:cNvCxnSpPr>
          <p:nvPr/>
        </p:nvCxnSpPr>
        <p:spPr>
          <a:xfrm>
            <a:off x="1883410" y="5409565"/>
            <a:ext cx="4042410" cy="317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1125</Words>
  <Application>Microsoft Office PowerPoint</Application>
  <PresentationFormat>全屏显示(4:3)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方正姚体</vt:lpstr>
      <vt:lpstr>华文仿宋</vt:lpstr>
      <vt:lpstr>华文隶书</vt:lpstr>
      <vt:lpstr>华文细黑</vt:lpstr>
      <vt:lpstr>楷体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2020-02-26T09:00:00Z</dcterms:created>
  <dcterms:modified xsi:type="dcterms:W3CDTF">2020-10-20T00:32:53Z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