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9" r:id="rId8"/>
    <p:sldId id="263" r:id="rId9"/>
    <p:sldId id="264" r:id="rId10"/>
    <p:sldId id="265" r:id="rId11"/>
    <p:sldId id="266" r:id="rId12"/>
    <p:sldId id="270" r:id="rId13"/>
    <p:sldId id="267" r:id="rId14"/>
    <p:sldId id="271" r:id="rId15"/>
    <p:sldId id="268" r:id="rId16"/>
    <p:sldId id="272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C0D"/>
    <a:srgbClr val="CC4E3F"/>
    <a:srgbClr val="FD5C0C"/>
    <a:srgbClr val="E40D08"/>
    <a:srgbClr val="FECC2B"/>
    <a:srgbClr val="FB9E13"/>
    <a:srgbClr val="785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洁良心，脱死行，靠主宝血事奉神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9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4965" y="207645"/>
            <a:ext cx="8376285" cy="40925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9:21 他又照样把血洒在帐幕和一切敬拜用的器皿上。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9:22 按着律法，凡物差不多都是用血洁净的，没有流血，就没有赦罪。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9:23 所以，诸天上之物的样本，必须用这些祭物去洁净；但那天上之物的本身，必须用比这些更美的祭物去洁净。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9:24 因为基督并不是进入人手所造的圣所，那不过是真圣所的复本，乃是进入了天的本身，如今为我们显在神面前；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9:25 祂也不是多次将自己献上，像那大祭司每年带着牛羊的血进入至圣所；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9:26 如果这样，从创世以来，祂就必须多次受苦了；但如今祂在诸世代的终结显明了一次，好借着献上自己为祭，把罪除掉。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9:27 按着定命，人人都有一死，死后且有审判；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9:28 基督也是这样，既一次被献，担当了多人的罪，将来还要向那热切等待祂的人第二次显现，并与罪无关，乃为拯救他们。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3565" y="512699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帐幕和一切敬拜用的器皿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3565" y="444373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83565" y="59747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洁净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16425" y="512699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非人手所造的真圣所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371715" y="512699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天的本身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416425" y="444373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献上自己为祭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23645" y="444373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祭物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416425" y="597471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把罪除掉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6860" y="380365"/>
            <a:ext cx="28854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头一层帐幕─圣所，</a:t>
            </a: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表征旧约是预表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76860" y="1222375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1.</a:t>
            </a:r>
            <a:r>
              <a:rPr lang="zh-CN" altLang="en-US" sz="2000" b="1"/>
              <a:t>是属世界的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6860" y="1707515"/>
            <a:ext cx="2540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2.</a:t>
            </a:r>
            <a:r>
              <a:rPr lang="zh-CN" altLang="en-US" sz="2000" b="1"/>
              <a:t>有属肉体的章则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6860" y="2251075"/>
            <a:ext cx="32562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3.</a:t>
            </a:r>
            <a:r>
              <a:rPr lang="zh-CN" altLang="en-US" sz="2000" b="1"/>
              <a:t>不能叫敬拜的人得以完全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6860" y="2750185"/>
            <a:ext cx="32562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4.</a:t>
            </a:r>
            <a:r>
              <a:rPr lang="zh-CN" altLang="en-US" sz="2000" b="1"/>
              <a:t>是新约的一个比喻和预表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76860" y="3263900"/>
            <a:ext cx="304228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5.</a:t>
            </a:r>
            <a:r>
              <a:rPr lang="zh-CN" altLang="en-US" sz="2000" b="1"/>
              <a:t>至圣所的路，新约的路还未显明，直到更正的时期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45585" y="182245"/>
            <a:ext cx="45288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第二层帐幕─至圣所，</a:t>
            </a:r>
          </a:p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表征新约是实际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45585" y="1000125"/>
            <a:ext cx="47415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1.</a:t>
            </a:r>
            <a:r>
              <a:rPr lang="zh-CN" altLang="en-US" sz="2000" b="1"/>
              <a:t>更大、更全备的帐幕─更美之约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45585" y="1398905"/>
            <a:ext cx="46462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2.</a:t>
            </a:r>
            <a:r>
              <a:rPr lang="zh-CN" altLang="en-US" sz="2000" b="1"/>
              <a:t>不属这受造世界的，不是人手所造的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045585" y="1852295"/>
            <a:ext cx="46462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3.</a:t>
            </a:r>
            <a:r>
              <a:rPr lang="zh-CN" altLang="en-US" sz="2000" b="1"/>
              <a:t>旧约的改革、实际，将一切事更正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045585" y="4913630"/>
            <a:ext cx="46462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（</a:t>
            </a:r>
            <a:r>
              <a:rPr lang="en-US" altLang="zh-CN" sz="2000" b="1"/>
              <a:t>3</a:t>
            </a:r>
            <a:r>
              <a:rPr lang="zh-CN" altLang="en-US" sz="2000" b="1"/>
              <a:t>）基督是新约的中保，新遗命的执行者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094480" y="2313305"/>
            <a:ext cx="44792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（</a:t>
            </a:r>
            <a:r>
              <a:rPr lang="en-US" altLang="zh-CN" sz="2000" b="1"/>
              <a:t>1</a:t>
            </a:r>
            <a:r>
              <a:rPr lang="zh-CN" altLang="en-US" sz="2000" b="1"/>
              <a:t>）基督已经来到，作了那已经实现之美事的大祭司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094480" y="3075940"/>
            <a:ext cx="474154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（</a:t>
            </a:r>
            <a:r>
              <a:rPr lang="en-US" altLang="zh-CN" sz="2000" b="1"/>
              <a:t>2</a:t>
            </a:r>
            <a:r>
              <a:rPr lang="zh-CN" altLang="en-US" sz="2000" b="1"/>
              <a:t>）基督一次永远的进入至圣所，便得到了永远的救赎，立定了新约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239895" y="5673725"/>
            <a:ext cx="45472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使新约生效，并执行新遗命；使蒙召的圣徒得着所应许永远的产业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239895" y="3841750"/>
            <a:ext cx="445135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基督借着永远的灵，将自己献给神；祂的血洁净我们的良心，使其脱离死行，叫我们事奉活神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95960" y="2212340"/>
            <a:ext cx="1510030" cy="1487170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6" name="矩形 5"/>
          <p:cNvSpPr/>
          <p:nvPr/>
        </p:nvSpPr>
        <p:spPr>
          <a:xfrm>
            <a:off x="2205990" y="2212340"/>
            <a:ext cx="3064510" cy="1487170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8" name="矩形 7"/>
          <p:cNvSpPr/>
          <p:nvPr/>
        </p:nvSpPr>
        <p:spPr>
          <a:xfrm>
            <a:off x="4038600" y="2388235"/>
            <a:ext cx="497840" cy="147955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9" name="矩形 8"/>
          <p:cNvSpPr/>
          <p:nvPr/>
        </p:nvSpPr>
        <p:spPr>
          <a:xfrm>
            <a:off x="1506220" y="2677160"/>
            <a:ext cx="233680" cy="495935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0" name="椭圆 9"/>
          <p:cNvSpPr/>
          <p:nvPr/>
        </p:nvSpPr>
        <p:spPr>
          <a:xfrm>
            <a:off x="4155440" y="3416300"/>
            <a:ext cx="264160" cy="61595"/>
          </a:xfrm>
          <a:prstGeom prst="ellipse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4" name="矩形 13"/>
          <p:cNvSpPr/>
          <p:nvPr/>
        </p:nvSpPr>
        <p:spPr>
          <a:xfrm>
            <a:off x="2336165" y="2818130"/>
            <a:ext cx="196215" cy="200025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5" name="椭圆 14"/>
          <p:cNvSpPr/>
          <p:nvPr/>
        </p:nvSpPr>
        <p:spPr>
          <a:xfrm>
            <a:off x="2185035" y="219710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6" name="椭圆 15"/>
          <p:cNvSpPr/>
          <p:nvPr/>
        </p:nvSpPr>
        <p:spPr>
          <a:xfrm>
            <a:off x="2186940" y="366649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7" name="椭圆 16"/>
          <p:cNvSpPr/>
          <p:nvPr/>
        </p:nvSpPr>
        <p:spPr>
          <a:xfrm>
            <a:off x="2185035" y="3161665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8" name="椭圆 17"/>
          <p:cNvSpPr/>
          <p:nvPr/>
        </p:nvSpPr>
        <p:spPr>
          <a:xfrm>
            <a:off x="2185035" y="263017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9" name="椭圆 18"/>
          <p:cNvSpPr/>
          <p:nvPr/>
        </p:nvSpPr>
        <p:spPr>
          <a:xfrm>
            <a:off x="5244465" y="220472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0" name="椭圆 19"/>
          <p:cNvSpPr/>
          <p:nvPr/>
        </p:nvSpPr>
        <p:spPr>
          <a:xfrm>
            <a:off x="5244465" y="367792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1" name="椭圆 20"/>
          <p:cNvSpPr/>
          <p:nvPr/>
        </p:nvSpPr>
        <p:spPr>
          <a:xfrm>
            <a:off x="5251450" y="290830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2" name="椭圆 21"/>
          <p:cNvSpPr/>
          <p:nvPr/>
        </p:nvSpPr>
        <p:spPr>
          <a:xfrm>
            <a:off x="5251450" y="2536190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3" name="椭圆 22"/>
          <p:cNvSpPr/>
          <p:nvPr/>
        </p:nvSpPr>
        <p:spPr>
          <a:xfrm>
            <a:off x="5248910" y="3307715"/>
            <a:ext cx="47625" cy="46990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2" name="椭圆 11"/>
          <p:cNvSpPr/>
          <p:nvPr/>
        </p:nvSpPr>
        <p:spPr>
          <a:xfrm>
            <a:off x="5943600" y="2757170"/>
            <a:ext cx="378460" cy="362585"/>
          </a:xfrm>
          <a:prstGeom prst="ellipse">
            <a:avLst/>
          </a:prstGeom>
          <a:ln>
            <a:solidFill>
              <a:srgbClr val="CC4E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7362825" y="2740660"/>
            <a:ext cx="386715" cy="395605"/>
          </a:xfrm>
          <a:prstGeom prst="rect">
            <a:avLst/>
          </a:prstGeom>
          <a:ln>
            <a:solidFill>
              <a:srgbClr val="FF6C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5640" y="1584960"/>
            <a:ext cx="77927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铜祭坛表征十字架，我们在此主要有分于基督作我们的赎罪祭，及其它各种的祭。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5640" y="3333750"/>
            <a:ext cx="77927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祭坛之后就是洗濯盆，表征圣灵的洗净。祭坛和洗濯盆都是铜造的。在预表上，铜表征神公义的审判。圣灵的洗净乃是基于基督为我们所受的审判。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2785" y="1124585"/>
            <a:ext cx="79248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祭坛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5640" y="2817495"/>
            <a:ext cx="109728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洗濯盆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14375" y="1179830"/>
            <a:ext cx="779335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陈设饼的桌子，表征基督作我们生命的供应。桌子上陈设了十二个饼表征我们在里面对基督的享受，乃是永远的。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3265" y="2666365"/>
            <a:ext cx="777621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我们在此经历基督作生命照耀的光。灯台的经历是在陈设饼桌子的经历之后，指明光是从我们享受基督作生命的供应而有的。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06120" y="4064000"/>
            <a:ext cx="779272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在香坛这里，我们有分于基督作为甜美的香献给神，使我们蒙神悦纳。我们在基督里、并凭着基督祷告时，基督就如同香调进我们的祷告里，升到神面前。这香成为我们这人和我们的祷告蒙神悦纳的元素，带领我们到至圣所里最内里的经历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23265" y="682625"/>
            <a:ext cx="201168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陈设饼的桌子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06120" y="3566795"/>
            <a:ext cx="79248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香坛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06120" y="2169160"/>
            <a:ext cx="79248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灯台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1210" y="1062355"/>
            <a:ext cx="747077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在见证的柜这里，我们有分于神具体化身的基督作神的见证。在这里，我们享受基督作神一切所是的具体化身和彰显；在这里，我们在基督里有分于神圣的元素，神圣的属性，甚至有分于我们神的神圣彰显。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1210" y="2776855"/>
            <a:ext cx="74060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我们享受祂作隐藏的吗哪。隐藏的吗哪装在金罐里，表征我们最深的经历基督作我们生命的供应。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1210" y="3752215"/>
            <a:ext cx="74060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见证的柜内还有发芽的杖，表征我们在复活的生命里经历基督，使我们蒙神悦纳，在神所赐的职事上有权柄。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1210" y="4779010"/>
            <a:ext cx="74060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在见证的柜内，我们也经历基督作约版，见证的版，也就是十条诫命；也就是说，经历基督作我们内里生命之律，照着神的神圣性情，见证、光照并规律我们。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1210" y="443865"/>
            <a:ext cx="14046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见证的柜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94105" y="1243330"/>
            <a:ext cx="722185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+mj-ea"/>
                <a:ea typeface="+mj-ea"/>
              </a:rPr>
              <a:t>更美的祭物和更美的血，同更大、更全备的帐幕。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94105" y="2737485"/>
            <a:ext cx="722122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+mj-ea"/>
                <a:ea typeface="+mj-ea"/>
              </a:rPr>
              <a:t>整个帐幕和其中之物，乃是详细描绘基督的图画，也是我们对基督经历的完全说明。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1385" y="619125"/>
            <a:ext cx="740791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9:14 何况基督借着永远的灵，将自己无瑕无疵的献给神，祂的血岂不更洁净我们的良心，使其脱离死行，叫我们事奉活神么？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9:15 所以，祂作了新约的中保，既然受死，赎了人在第一约之下的过犯，便叫蒙召之人得着所应许永远的产业。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2020" y="3456305"/>
            <a:ext cx="740727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9:24 因为基督并不是进入人手所造的圣所，那不过是真圣所的复本，乃是进入了天的本身，如今为我们显在神面前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8365" y="716280"/>
            <a:ext cx="76492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更美的祭物和更美的血，同更大、更全备的帐幕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8365" y="1326515"/>
            <a:ext cx="7535545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 这样，第一约的确有敬拜的章则，和属世界的圣幕。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 因为有预备好的帐幕，头一层叫作圣所，里面有灯台、桌子和陈设饼；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9:3 第二幔子后，还有一层帐幕，叫作至圣所，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9:4 有金香坛，和四面包金的约柜，柜里有盛吗哪的金罐、和亚伦发过芽的杖、并两块约版；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9:5 柜上面有荣耀的基路伯覆荫着平息处；关于这几件，现在不能一一细说。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932180" y="1863090"/>
            <a:ext cx="2381885" cy="2392680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6" name="矩形 5"/>
          <p:cNvSpPr/>
          <p:nvPr/>
        </p:nvSpPr>
        <p:spPr>
          <a:xfrm>
            <a:off x="3314065" y="1863090"/>
            <a:ext cx="4834890" cy="2392680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8" name="矩形 7"/>
          <p:cNvSpPr/>
          <p:nvPr/>
        </p:nvSpPr>
        <p:spPr>
          <a:xfrm>
            <a:off x="5591175" y="2146300"/>
            <a:ext cx="539750" cy="238125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9" name="矩形 8"/>
          <p:cNvSpPr/>
          <p:nvPr/>
        </p:nvSpPr>
        <p:spPr>
          <a:xfrm>
            <a:off x="2210435" y="2611755"/>
            <a:ext cx="368935" cy="797560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0" name="椭圆 9"/>
          <p:cNvSpPr/>
          <p:nvPr/>
        </p:nvSpPr>
        <p:spPr>
          <a:xfrm>
            <a:off x="5591175" y="3801110"/>
            <a:ext cx="539115" cy="107315"/>
          </a:xfrm>
          <a:prstGeom prst="ellipse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4" name="矩形 13"/>
          <p:cNvSpPr/>
          <p:nvPr/>
        </p:nvSpPr>
        <p:spPr>
          <a:xfrm>
            <a:off x="3519805" y="2837815"/>
            <a:ext cx="309880" cy="321945"/>
          </a:xfrm>
          <a:prstGeom prst="rect">
            <a:avLst/>
          </a:prstGeom>
          <a:solidFill>
            <a:srgbClr val="FB9E13"/>
          </a:solidFill>
          <a:ln w="19050">
            <a:solidFill>
              <a:srgbClr val="FB9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5" name="椭圆 14"/>
          <p:cNvSpPr/>
          <p:nvPr/>
        </p:nvSpPr>
        <p:spPr>
          <a:xfrm>
            <a:off x="3281045" y="1838960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6" name="椭圆 15"/>
          <p:cNvSpPr/>
          <p:nvPr/>
        </p:nvSpPr>
        <p:spPr>
          <a:xfrm>
            <a:off x="3284220" y="4203065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7" name="椭圆 16"/>
          <p:cNvSpPr/>
          <p:nvPr/>
        </p:nvSpPr>
        <p:spPr>
          <a:xfrm>
            <a:off x="3281045" y="3390900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8" name="椭圆 17"/>
          <p:cNvSpPr/>
          <p:nvPr/>
        </p:nvSpPr>
        <p:spPr>
          <a:xfrm>
            <a:off x="3281045" y="2536190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19" name="椭圆 18"/>
          <p:cNvSpPr/>
          <p:nvPr/>
        </p:nvSpPr>
        <p:spPr>
          <a:xfrm>
            <a:off x="8107680" y="1851660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0" name="椭圆 19"/>
          <p:cNvSpPr/>
          <p:nvPr/>
        </p:nvSpPr>
        <p:spPr>
          <a:xfrm>
            <a:off x="8107680" y="4221480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1" name="椭圆 20"/>
          <p:cNvSpPr/>
          <p:nvPr/>
        </p:nvSpPr>
        <p:spPr>
          <a:xfrm>
            <a:off x="8119110" y="2983865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2" name="椭圆 21"/>
          <p:cNvSpPr/>
          <p:nvPr/>
        </p:nvSpPr>
        <p:spPr>
          <a:xfrm>
            <a:off x="8119110" y="2384425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3" name="椭圆 22"/>
          <p:cNvSpPr/>
          <p:nvPr/>
        </p:nvSpPr>
        <p:spPr>
          <a:xfrm>
            <a:off x="8114665" y="3626485"/>
            <a:ext cx="75565" cy="75565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" name="文本框 1"/>
          <p:cNvSpPr txBox="1"/>
          <p:nvPr/>
        </p:nvSpPr>
        <p:spPr>
          <a:xfrm>
            <a:off x="6407150" y="2081530"/>
            <a:ext cx="1554480" cy="36830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/>
              <a:t>陈设饼的桌子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07150" y="3670935"/>
            <a:ext cx="868680" cy="36830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/>
              <a:t>金灯台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88105" y="2814955"/>
            <a:ext cx="868680" cy="36830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/>
              <a:t>金香坛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74545" y="3702050"/>
            <a:ext cx="640080" cy="36830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/>
              <a:t>约柜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200323173808"/>
          <p:cNvPicPr>
            <a:picLocks noChangeAspect="1"/>
          </p:cNvPicPr>
          <p:nvPr/>
        </p:nvPicPr>
        <p:blipFill>
          <a:blip r:embed="rId2">
            <a:lum bright="42000"/>
          </a:blip>
          <a:srcRect l="16105" t="8678" r="8756" b="15303"/>
          <a:stretch>
            <a:fillRect/>
          </a:stretch>
        </p:blipFill>
        <p:spPr>
          <a:xfrm rot="10800000">
            <a:off x="1859280" y="816610"/>
            <a:ext cx="5754370" cy="43662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9465" y="448945"/>
            <a:ext cx="773493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9:6 这些物件都这样预备好了，众祭司就常常进入头一层帐幕，完成敬拜；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9:7 至于第二层帐幕，只有大祭司一年一次独自进去，没有不带着血，为自己和百姓误犯的罪献上的；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9:8 圣灵如此指明，当头一层帐幕仍然存立的时候，至圣所的路还未显明；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9:9 那头一层帐幕作现今时期的一个象征，按这象征所献的礼物和祭物，就着良心说，都不能叫敬拜的人得以完全；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9:10 这些不过是在于饮食和各样的浸洗，都是属肉体的章则，制定到更正的时期。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9465" y="486092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头一层帐幕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563110" y="486092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第二层帐幕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82955" y="454025"/>
            <a:ext cx="757809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头一层帐幕，就是圣所，象征旧约；第二层帐幕，就是至圣所，象征新约。现今那封闭至圣所的幔子，借着基督的死已经裂开了，因为这死已经把肉体钉了十字架，至圣所的路也已经显明了。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因此，我们无须停留在圣所，就是旧约，也就是我们的魂里；我们必须进入至圣所，就是新约，也就是我们的灵里。这是本书的目标。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0890" y="3692525"/>
            <a:ext cx="757809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更正，</a:t>
            </a:r>
            <a:r>
              <a:rPr lang="zh-CN" altLang="en-US" sz="2400" b="1"/>
              <a:t>或改革，整顿，将一切事弄正、弄直。这更正的时期，发生在基督第一次来，应验旧约一切的影儿，使新约得以顶替旧约之时。这是对的安排，对的整顿，因此是改革。这与徒三21的复兴不同，那要发生在基督再来之时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6110" y="311150"/>
            <a:ext cx="789178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9:11 但基督已经来到，作了那已经实现之美事的大祭司，经过那更大、更全备的帐幕，不是人手所造的，就是不属这受造世界的；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9:12 并且不是借着山羊和牛犊的血，乃是借着祂自己的血，一次永远的进入至圣所，便得到了永远的救赎。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9:13 若山羊和公牛的血，并母牛犊的灰，洒在污秽的人身上，尚且使人圣别，以致人的肉身得着洁净，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9:14 何况基督借着永远的灵，将自己无瑕无疵的献给神，祂的血岂不更洁净我们的良心，使其脱离死行，叫我们事奉活神么？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1845" y="316865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借着山羊和牛犊的血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724400" y="316865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祂自己的血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724400" y="373634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一次永远的进入至圣所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24400" y="447421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借着永远的灵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724400" y="5124450"/>
            <a:ext cx="263144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洁净我们的良心，</a:t>
            </a:r>
          </a:p>
          <a:p>
            <a:pPr algn="l"/>
            <a:r>
              <a:rPr lang="zh-CN" altLang="en-US" sz="2400" b="1">
                <a:sym typeface="+mn-ea"/>
              </a:rPr>
              <a:t>使其脱离死行，</a:t>
            </a:r>
          </a:p>
          <a:p>
            <a:pPr algn="l"/>
            <a:r>
              <a:rPr lang="zh-CN" altLang="en-US" sz="2400" b="1">
                <a:sym typeface="+mn-ea"/>
              </a:rPr>
              <a:t>叫我们事奉活神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1845" y="4289425"/>
            <a:ext cx="232537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山羊和公牛的血</a:t>
            </a:r>
          </a:p>
          <a:p>
            <a:pPr algn="l"/>
            <a:r>
              <a:rPr lang="zh-CN" altLang="en-US" sz="2400" b="1">
                <a:sym typeface="+mn-ea"/>
              </a:rPr>
              <a:t>母牛犊的灰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91845" y="5308600"/>
            <a:ext cx="263144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使人圣别</a:t>
            </a:r>
          </a:p>
          <a:p>
            <a:pPr algn="l"/>
            <a:r>
              <a:rPr lang="zh-CN" altLang="en-US" sz="2400" b="1">
                <a:sym typeface="+mn-ea"/>
              </a:rPr>
              <a:t>人的肉身得着洁净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91845" y="3736340"/>
            <a:ext cx="26314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一年一次独自进去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8825" y="488315"/>
            <a:ext cx="756158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9:15 所以，祂作了新约的中保，既然受死，赎了人在第一约之下的过犯，便叫蒙召之人得着所应许永远的产业。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9:16 凡有遗命，立遗命者的死必须证实出来；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9:17 因为留遗命的人死了，遗命才得确定；立遗命的人还活着的时候，遗命是没有效力的。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8825" y="2143125"/>
            <a:ext cx="756221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9:18 所以第一约也不是不用血创立的。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9:19 因为各条诫命既由摩西照着律法，向众百姓讲过了，他就拿牛犊和山羊的血，用水和朱红色绒并牛膝草，洒在那约书上，并众百姓身上，说，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9:20 “这就是神与你们所立之约的血。”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956050" y="474726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新约的中保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56050" y="529971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叫蒙召之人得着所应许永远的产业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56050" y="4199890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祂自己的血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58825" y="419989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牛犊和山羊的血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58825" y="474726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确立第一约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2038</Words>
  <Application>Microsoft Office PowerPoint</Application>
  <PresentationFormat>全屏显示(4:3)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2020-03-23T09:22:00Z</dcterms:created>
  <dcterms:modified xsi:type="dcterms:W3CDTF">2020-10-20T00:36:03Z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